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0" r:id="rId1"/>
  </p:sldMasterIdLst>
  <p:notesMasterIdLst>
    <p:notesMasterId r:id="rId27"/>
  </p:notesMasterIdLst>
  <p:sldIdLst>
    <p:sldId id="681" r:id="rId2"/>
    <p:sldId id="720" r:id="rId3"/>
    <p:sldId id="753" r:id="rId4"/>
    <p:sldId id="754" r:id="rId5"/>
    <p:sldId id="755" r:id="rId6"/>
    <p:sldId id="756" r:id="rId7"/>
    <p:sldId id="676" r:id="rId8"/>
    <p:sldId id="765" r:id="rId9"/>
    <p:sldId id="764" r:id="rId10"/>
    <p:sldId id="766" r:id="rId11"/>
    <p:sldId id="761" r:id="rId12"/>
    <p:sldId id="677" r:id="rId13"/>
    <p:sldId id="678" r:id="rId14"/>
    <p:sldId id="767" r:id="rId15"/>
    <p:sldId id="679" r:id="rId16"/>
    <p:sldId id="768" r:id="rId17"/>
    <p:sldId id="639" r:id="rId18"/>
    <p:sldId id="562" r:id="rId19"/>
    <p:sldId id="563" r:id="rId20"/>
    <p:sldId id="564" r:id="rId21"/>
    <p:sldId id="566" r:id="rId22"/>
    <p:sldId id="635" r:id="rId23"/>
    <p:sldId id="568" r:id="rId24"/>
    <p:sldId id="569" r:id="rId25"/>
    <p:sldId id="691" r:id="rId26"/>
  </p:sldIdLst>
  <p:sldSz cx="9144000" cy="6858000" type="screen4x3"/>
  <p:notesSz cx="6797675" cy="9926638"/>
  <p:defaultTextStyle>
    <a:defPPr>
      <a:defRPr lang="lv-LV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F177"/>
    <a:srgbClr val="FF9999"/>
    <a:srgbClr val="BFEF5F"/>
    <a:srgbClr val="82BA12"/>
    <a:srgbClr val="FF33CC"/>
    <a:srgbClr val="9DE016"/>
    <a:srgbClr val="009999"/>
    <a:srgbClr val="E7F9C3"/>
    <a:srgbClr val="4A3521"/>
    <a:srgbClr val="B0EC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Tumšs stils 1 - izcēlum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Tumšs stils 1 - izcēlum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Tumšs stils 1 - izcēlum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Tumšs stils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5BE263C-DBD7-4A20-BB59-AAB30ACAA65A}" styleName="Vidējs stils 3 - izcēlum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Vidējs stils 2 - izcēlum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Vidējs stils 3 - izcēlum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Gaišs stils 1 - izcēlums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Vidējs stils 2 - izcēlum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Vidējs stils 2 - izcēlum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Vidējs stils 2 - izcēlum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Vidējs stils 2 - izcēlum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Gaišs stils 1 - izcēlums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Gaišs stils 3 - izcēlums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A107856-5554-42FB-B03E-39F5DBC370BA}" styleName="Vidējs stils 4 - izcēlum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Vidējs stils 4 - izcēlum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Gaišs stils 1 - izcēlum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Gaišs stils 3 - izcēlums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86458" autoAdjust="0"/>
  </p:normalViewPr>
  <p:slideViewPr>
    <p:cSldViewPr>
      <p:cViewPr>
        <p:scale>
          <a:sx n="81" d="100"/>
          <a:sy n="81" d="100"/>
        </p:scale>
        <p:origin x="-118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802DA6-432C-4044-89DE-EFAB222F0ECE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8E4D9695-E962-41D3-AF97-3C8DCD10047C}">
      <dgm:prSet phldrT="[Text]" custT="1"/>
      <dgm:spPr/>
      <dgm:t>
        <a:bodyPr/>
        <a:lstStyle/>
        <a:p>
          <a:pPr>
            <a:spcAft>
              <a:spcPts val="600"/>
            </a:spcAft>
          </a:pPr>
          <a:r>
            <a:rPr lang="lv-LV" sz="3600" dirty="0" smtClean="0"/>
            <a:t>9 %</a:t>
          </a:r>
        </a:p>
      </dgm:t>
    </dgm:pt>
    <dgm:pt modelId="{DD3ED6C1-FC25-4D3F-81FC-2170EA4DF28F}" type="parTrans" cxnId="{4F0308F1-37C7-4729-9530-051A3353AA27}">
      <dgm:prSet/>
      <dgm:spPr/>
      <dgm:t>
        <a:bodyPr/>
        <a:lstStyle/>
        <a:p>
          <a:endParaRPr lang="lv-LV" sz="3600"/>
        </a:p>
      </dgm:t>
    </dgm:pt>
    <dgm:pt modelId="{1E257028-B946-42FC-B0A4-3BD0B868BA2F}" type="sibTrans" cxnId="{4F0308F1-37C7-4729-9530-051A3353AA27}">
      <dgm:prSet/>
      <dgm:spPr/>
      <dgm:t>
        <a:bodyPr/>
        <a:lstStyle/>
        <a:p>
          <a:endParaRPr lang="lv-LV" sz="3600"/>
        </a:p>
      </dgm:t>
    </dgm:pt>
    <dgm:pt modelId="{20AEEA11-B732-46BD-8A46-DDDE8A47A204}">
      <dgm:prSet phldrT="[Text]" custT="1"/>
      <dgm:spPr/>
      <dgm:t>
        <a:bodyPr/>
        <a:lstStyle/>
        <a:p>
          <a:pPr algn="r"/>
          <a:r>
            <a:rPr lang="lv-LV" sz="2000" b="1" dirty="0" smtClean="0"/>
            <a:t>Lopkopības sektors</a:t>
          </a:r>
          <a:endParaRPr lang="lv-LV" sz="2000" b="1" dirty="0"/>
        </a:p>
      </dgm:t>
    </dgm:pt>
    <dgm:pt modelId="{B2C3E1C4-5901-4C3A-9797-C95008217EAA}" type="parTrans" cxnId="{647CC8AD-F86B-4330-8137-6091ECF98963}">
      <dgm:prSet/>
      <dgm:spPr/>
      <dgm:t>
        <a:bodyPr/>
        <a:lstStyle/>
        <a:p>
          <a:endParaRPr lang="lv-LV" sz="3600"/>
        </a:p>
      </dgm:t>
    </dgm:pt>
    <dgm:pt modelId="{0DCEAAE6-2467-4E97-9B80-CD884A78A0EB}" type="sibTrans" cxnId="{647CC8AD-F86B-4330-8137-6091ECF98963}">
      <dgm:prSet/>
      <dgm:spPr/>
      <dgm:t>
        <a:bodyPr/>
        <a:lstStyle/>
        <a:p>
          <a:endParaRPr lang="lv-LV" sz="3600"/>
        </a:p>
      </dgm:t>
    </dgm:pt>
    <dgm:pt modelId="{4542C1E1-60A3-4485-A310-6B9351947828}">
      <dgm:prSet phldrT="[Text]" custT="1"/>
      <dgm:spPr/>
      <dgm:t>
        <a:bodyPr/>
        <a:lstStyle/>
        <a:p>
          <a:r>
            <a:rPr lang="lv-LV" sz="4000" dirty="0" smtClean="0"/>
            <a:t>4 %</a:t>
          </a:r>
          <a:endParaRPr lang="lv-LV" sz="4000" dirty="0"/>
        </a:p>
      </dgm:t>
    </dgm:pt>
    <dgm:pt modelId="{BCDE4C97-929A-440A-AC99-D1B7557AF05E}" type="parTrans" cxnId="{2BBB1477-33D9-4DBF-8723-1B1B90B93C10}">
      <dgm:prSet/>
      <dgm:spPr/>
      <dgm:t>
        <a:bodyPr/>
        <a:lstStyle/>
        <a:p>
          <a:endParaRPr lang="lv-LV" sz="3600"/>
        </a:p>
      </dgm:t>
    </dgm:pt>
    <dgm:pt modelId="{E1260C99-A9C5-49FC-B73C-A27C367EFBF3}" type="sibTrans" cxnId="{2BBB1477-33D9-4DBF-8723-1B1B90B93C10}">
      <dgm:prSet/>
      <dgm:spPr/>
      <dgm:t>
        <a:bodyPr/>
        <a:lstStyle/>
        <a:p>
          <a:endParaRPr lang="lv-LV" sz="3600"/>
        </a:p>
      </dgm:t>
    </dgm:pt>
    <dgm:pt modelId="{D4CEA6FF-B54A-4A48-A7DC-9D0AEAA8D0DC}">
      <dgm:prSet phldrT="[Text]" custT="1"/>
      <dgm:spPr/>
      <dgm:t>
        <a:bodyPr/>
        <a:lstStyle/>
        <a:p>
          <a:pPr algn="r"/>
          <a:r>
            <a:rPr lang="lv-LV" sz="1800" b="1" dirty="0" smtClean="0"/>
            <a:t>Augkopības sektors</a:t>
          </a:r>
          <a:endParaRPr lang="lv-LV" sz="1800" b="1" dirty="0"/>
        </a:p>
      </dgm:t>
    </dgm:pt>
    <dgm:pt modelId="{456066D4-B9F2-4999-A808-9FE151905CFA}" type="parTrans" cxnId="{271CA3AF-92B1-40FD-B1BC-960F1F87E449}">
      <dgm:prSet/>
      <dgm:spPr/>
      <dgm:t>
        <a:bodyPr/>
        <a:lstStyle/>
        <a:p>
          <a:endParaRPr lang="lv-LV" sz="3600"/>
        </a:p>
      </dgm:t>
    </dgm:pt>
    <dgm:pt modelId="{0AFA9A5C-1118-4469-8BB7-DE1E23480677}" type="sibTrans" cxnId="{271CA3AF-92B1-40FD-B1BC-960F1F87E449}">
      <dgm:prSet/>
      <dgm:spPr/>
      <dgm:t>
        <a:bodyPr/>
        <a:lstStyle/>
        <a:p>
          <a:endParaRPr lang="lv-LV" sz="3600"/>
        </a:p>
      </dgm:t>
    </dgm:pt>
    <dgm:pt modelId="{96A975F1-7456-4036-82F0-60C03E2760BB}">
      <dgm:prSet custT="1"/>
      <dgm:spPr/>
      <dgm:t>
        <a:bodyPr/>
        <a:lstStyle/>
        <a:p>
          <a:pPr>
            <a:spcAft>
              <a:spcPts val="600"/>
            </a:spcAft>
          </a:pPr>
          <a:r>
            <a:rPr lang="lv-LV" sz="3600" dirty="0" smtClean="0"/>
            <a:t>2%</a:t>
          </a:r>
        </a:p>
      </dgm:t>
    </dgm:pt>
    <dgm:pt modelId="{842D5A1E-84FD-4B1F-8C1C-AD05ACA551A6}" type="parTrans" cxnId="{5B63ED45-C34A-4583-A0D9-2F6B0BBED24E}">
      <dgm:prSet/>
      <dgm:spPr/>
      <dgm:t>
        <a:bodyPr/>
        <a:lstStyle/>
        <a:p>
          <a:endParaRPr lang="lv-LV" sz="3600"/>
        </a:p>
      </dgm:t>
    </dgm:pt>
    <dgm:pt modelId="{29456803-89B7-423D-A918-4ACF3E63A2DA}" type="sibTrans" cxnId="{5B63ED45-C34A-4583-A0D9-2F6B0BBED24E}">
      <dgm:prSet/>
      <dgm:spPr/>
      <dgm:t>
        <a:bodyPr/>
        <a:lstStyle/>
        <a:p>
          <a:endParaRPr lang="lv-LV" sz="3600"/>
        </a:p>
      </dgm:t>
    </dgm:pt>
    <dgm:pt modelId="{4FA00D89-944D-48A9-8AFB-9F9458E4AA2B}">
      <dgm:prSet custT="1"/>
      <dgm:spPr/>
      <dgm:t>
        <a:bodyPr/>
        <a:lstStyle/>
        <a:p>
          <a:r>
            <a:rPr lang="lv-LV" sz="1800" b="1" dirty="0" smtClean="0"/>
            <a:t>Proteīnaugi</a:t>
          </a:r>
          <a:endParaRPr lang="lv-LV" sz="1800" b="1" dirty="0"/>
        </a:p>
      </dgm:t>
    </dgm:pt>
    <dgm:pt modelId="{35963C2C-A4B4-4A9B-901F-5C994C80E3B3}" type="parTrans" cxnId="{887CB86B-62ED-4729-BA76-3A303463D6C3}">
      <dgm:prSet/>
      <dgm:spPr/>
      <dgm:t>
        <a:bodyPr/>
        <a:lstStyle/>
        <a:p>
          <a:endParaRPr lang="lv-LV" sz="3600"/>
        </a:p>
      </dgm:t>
    </dgm:pt>
    <dgm:pt modelId="{AB27F860-3FDE-45EC-99E6-7AF599D077F3}" type="sibTrans" cxnId="{887CB86B-62ED-4729-BA76-3A303463D6C3}">
      <dgm:prSet/>
      <dgm:spPr/>
      <dgm:t>
        <a:bodyPr/>
        <a:lstStyle/>
        <a:p>
          <a:endParaRPr lang="lv-LV" sz="3600"/>
        </a:p>
      </dgm:t>
    </dgm:pt>
    <dgm:pt modelId="{E337A826-D214-4462-9073-57865BD51273}" type="pres">
      <dgm:prSet presAssocID="{CF802DA6-432C-4044-89DE-EFAB222F0ECE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lv-LV"/>
        </a:p>
      </dgm:t>
    </dgm:pt>
    <dgm:pt modelId="{3511CC64-0B56-4E23-A911-6B4491F025E9}" type="pres">
      <dgm:prSet presAssocID="{8E4D9695-E962-41D3-AF97-3C8DCD10047C}" presName="posSpace" presStyleCnt="0"/>
      <dgm:spPr/>
    </dgm:pt>
    <dgm:pt modelId="{37E193E1-8F4A-4731-A946-C51CE7C7788A}" type="pres">
      <dgm:prSet presAssocID="{8E4D9695-E962-41D3-AF97-3C8DCD10047C}" presName="vertFlow" presStyleCnt="0"/>
      <dgm:spPr/>
    </dgm:pt>
    <dgm:pt modelId="{77E84945-AC01-4557-8EF7-C881F2EAB80E}" type="pres">
      <dgm:prSet presAssocID="{8E4D9695-E962-41D3-AF97-3C8DCD10047C}" presName="topSpace" presStyleCnt="0"/>
      <dgm:spPr/>
    </dgm:pt>
    <dgm:pt modelId="{DC236C11-A36A-4B36-8B8D-698BFA1113C8}" type="pres">
      <dgm:prSet presAssocID="{8E4D9695-E962-41D3-AF97-3C8DCD10047C}" presName="firstComp" presStyleCnt="0"/>
      <dgm:spPr/>
    </dgm:pt>
    <dgm:pt modelId="{82105141-6F51-4382-930C-DFDA65CAB21B}" type="pres">
      <dgm:prSet presAssocID="{8E4D9695-E962-41D3-AF97-3C8DCD10047C}" presName="firstChild" presStyleLbl="bgAccFollowNode1" presStyleIdx="0" presStyleCnt="3" custScaleX="106135" custScaleY="83184"/>
      <dgm:spPr/>
      <dgm:t>
        <a:bodyPr/>
        <a:lstStyle/>
        <a:p>
          <a:endParaRPr lang="lv-LV"/>
        </a:p>
      </dgm:t>
    </dgm:pt>
    <dgm:pt modelId="{B44048D6-9C80-4C1F-98C4-0900DF0C87E9}" type="pres">
      <dgm:prSet presAssocID="{8E4D9695-E962-41D3-AF97-3C8DCD10047C}" presName="firstChildTx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94FEC2B2-D7DF-40A4-99F1-FB2DE99D8977}" type="pres">
      <dgm:prSet presAssocID="{8E4D9695-E962-41D3-AF97-3C8DCD10047C}" presName="negSpace" presStyleCnt="0"/>
      <dgm:spPr/>
    </dgm:pt>
    <dgm:pt modelId="{F9300605-7F38-49C5-AC4C-D26FDFF533B3}" type="pres">
      <dgm:prSet presAssocID="{8E4D9695-E962-41D3-AF97-3C8DCD10047C}" presName="circle" presStyleLbl="node1" presStyleIdx="0" presStyleCnt="3"/>
      <dgm:spPr/>
      <dgm:t>
        <a:bodyPr/>
        <a:lstStyle/>
        <a:p>
          <a:endParaRPr lang="lv-LV"/>
        </a:p>
      </dgm:t>
    </dgm:pt>
    <dgm:pt modelId="{66C66009-539A-4FFA-8B42-126ED23F26E8}" type="pres">
      <dgm:prSet presAssocID="{1E257028-B946-42FC-B0A4-3BD0B868BA2F}" presName="transSpace" presStyleCnt="0"/>
      <dgm:spPr/>
    </dgm:pt>
    <dgm:pt modelId="{80D15568-3ABF-465E-909D-14A0E2E14D74}" type="pres">
      <dgm:prSet presAssocID="{4542C1E1-60A3-4485-A310-6B9351947828}" presName="posSpace" presStyleCnt="0"/>
      <dgm:spPr/>
    </dgm:pt>
    <dgm:pt modelId="{EBFA7EED-1767-4375-B045-D4C363E8597E}" type="pres">
      <dgm:prSet presAssocID="{4542C1E1-60A3-4485-A310-6B9351947828}" presName="vertFlow" presStyleCnt="0"/>
      <dgm:spPr/>
    </dgm:pt>
    <dgm:pt modelId="{1DFA8B64-A322-429F-ADF3-4D5D50877205}" type="pres">
      <dgm:prSet presAssocID="{4542C1E1-60A3-4485-A310-6B9351947828}" presName="topSpace" presStyleCnt="0"/>
      <dgm:spPr/>
    </dgm:pt>
    <dgm:pt modelId="{5D8DAACB-6901-4775-99C5-F04EF27C9BC4}" type="pres">
      <dgm:prSet presAssocID="{4542C1E1-60A3-4485-A310-6B9351947828}" presName="firstComp" presStyleCnt="0"/>
      <dgm:spPr/>
    </dgm:pt>
    <dgm:pt modelId="{EC8B2138-05FC-41EA-8E59-44472606CEA7}" type="pres">
      <dgm:prSet presAssocID="{4542C1E1-60A3-4485-A310-6B9351947828}" presName="firstChild" presStyleLbl="bgAccFollowNode1" presStyleIdx="1" presStyleCnt="3" custScaleY="83184"/>
      <dgm:spPr/>
      <dgm:t>
        <a:bodyPr/>
        <a:lstStyle/>
        <a:p>
          <a:endParaRPr lang="lv-LV"/>
        </a:p>
      </dgm:t>
    </dgm:pt>
    <dgm:pt modelId="{CE071B59-E1A9-44E8-90C9-026742A4ADB0}" type="pres">
      <dgm:prSet presAssocID="{4542C1E1-60A3-4485-A310-6B9351947828}" presName="firstChildTx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F728D4E9-8AA8-4942-BC66-B62434484078}" type="pres">
      <dgm:prSet presAssocID="{4542C1E1-60A3-4485-A310-6B9351947828}" presName="negSpace" presStyleCnt="0"/>
      <dgm:spPr/>
    </dgm:pt>
    <dgm:pt modelId="{971E137C-EC2F-489E-9A82-D893850AD42A}" type="pres">
      <dgm:prSet presAssocID="{4542C1E1-60A3-4485-A310-6B9351947828}" presName="circle" presStyleLbl="node1" presStyleIdx="1" presStyleCnt="3"/>
      <dgm:spPr/>
      <dgm:t>
        <a:bodyPr/>
        <a:lstStyle/>
        <a:p>
          <a:endParaRPr lang="lv-LV"/>
        </a:p>
      </dgm:t>
    </dgm:pt>
    <dgm:pt modelId="{EEE11190-A20A-4CE4-B34E-E54C5C372592}" type="pres">
      <dgm:prSet presAssocID="{E1260C99-A9C5-49FC-B73C-A27C367EFBF3}" presName="transSpace" presStyleCnt="0"/>
      <dgm:spPr/>
    </dgm:pt>
    <dgm:pt modelId="{429A6B19-0D25-433C-AD23-E05207C4B7DD}" type="pres">
      <dgm:prSet presAssocID="{96A975F1-7456-4036-82F0-60C03E2760BB}" presName="posSpace" presStyleCnt="0"/>
      <dgm:spPr/>
    </dgm:pt>
    <dgm:pt modelId="{E771E143-C6D3-4D62-9A25-E6AFECAA39DA}" type="pres">
      <dgm:prSet presAssocID="{96A975F1-7456-4036-82F0-60C03E2760BB}" presName="vertFlow" presStyleCnt="0"/>
      <dgm:spPr/>
    </dgm:pt>
    <dgm:pt modelId="{2E1C2AAA-FD26-4CE2-94AA-8578E2EA0CFA}" type="pres">
      <dgm:prSet presAssocID="{96A975F1-7456-4036-82F0-60C03E2760BB}" presName="topSpace" presStyleCnt="0"/>
      <dgm:spPr/>
    </dgm:pt>
    <dgm:pt modelId="{D5A1172E-3B4C-401C-AB4D-F64081DC8433}" type="pres">
      <dgm:prSet presAssocID="{96A975F1-7456-4036-82F0-60C03E2760BB}" presName="firstComp" presStyleCnt="0"/>
      <dgm:spPr/>
    </dgm:pt>
    <dgm:pt modelId="{8A59623A-77F1-4B70-850D-FF3D082EB5A6}" type="pres">
      <dgm:prSet presAssocID="{96A975F1-7456-4036-82F0-60C03E2760BB}" presName="firstChild" presStyleLbl="bgAccFollowNode1" presStyleIdx="2" presStyleCnt="3" custScaleY="83184"/>
      <dgm:spPr/>
      <dgm:t>
        <a:bodyPr/>
        <a:lstStyle/>
        <a:p>
          <a:endParaRPr lang="lv-LV"/>
        </a:p>
      </dgm:t>
    </dgm:pt>
    <dgm:pt modelId="{34A0C6F6-C186-48C7-83FA-AF243395825D}" type="pres">
      <dgm:prSet presAssocID="{96A975F1-7456-4036-82F0-60C03E2760BB}" presName="firstChildTx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721D258F-7C29-4A8B-9334-0035A13D5407}" type="pres">
      <dgm:prSet presAssocID="{96A975F1-7456-4036-82F0-60C03E2760BB}" presName="negSpace" presStyleCnt="0"/>
      <dgm:spPr/>
    </dgm:pt>
    <dgm:pt modelId="{6A45D39E-97E7-4F45-A979-54765B75F7F4}" type="pres">
      <dgm:prSet presAssocID="{96A975F1-7456-4036-82F0-60C03E2760BB}" presName="circle" presStyleLbl="node1" presStyleIdx="2" presStyleCnt="3" custLinFactNeighborX="-314" custLinFactNeighborY="0"/>
      <dgm:spPr/>
      <dgm:t>
        <a:bodyPr/>
        <a:lstStyle/>
        <a:p>
          <a:endParaRPr lang="lv-LV"/>
        </a:p>
      </dgm:t>
    </dgm:pt>
  </dgm:ptLst>
  <dgm:cxnLst>
    <dgm:cxn modelId="{709FA12F-11E7-42CF-B27A-E6FEEDC52917}" type="presOf" srcId="{8E4D9695-E962-41D3-AF97-3C8DCD10047C}" destId="{F9300605-7F38-49C5-AC4C-D26FDFF533B3}" srcOrd="0" destOrd="0" presId="urn:microsoft.com/office/officeart/2005/8/layout/hList9"/>
    <dgm:cxn modelId="{887CB86B-62ED-4729-BA76-3A303463D6C3}" srcId="{96A975F1-7456-4036-82F0-60C03E2760BB}" destId="{4FA00D89-944D-48A9-8AFB-9F9458E4AA2B}" srcOrd="0" destOrd="0" parTransId="{35963C2C-A4B4-4A9B-901F-5C994C80E3B3}" sibTransId="{AB27F860-3FDE-45EC-99E6-7AF599D077F3}"/>
    <dgm:cxn modelId="{5B63ED45-C34A-4583-A0D9-2F6B0BBED24E}" srcId="{CF802DA6-432C-4044-89DE-EFAB222F0ECE}" destId="{96A975F1-7456-4036-82F0-60C03E2760BB}" srcOrd="2" destOrd="0" parTransId="{842D5A1E-84FD-4B1F-8C1C-AD05ACA551A6}" sibTransId="{29456803-89B7-423D-A918-4ACF3E63A2DA}"/>
    <dgm:cxn modelId="{647CC8AD-F86B-4330-8137-6091ECF98963}" srcId="{8E4D9695-E962-41D3-AF97-3C8DCD10047C}" destId="{20AEEA11-B732-46BD-8A46-DDDE8A47A204}" srcOrd="0" destOrd="0" parTransId="{B2C3E1C4-5901-4C3A-9797-C95008217EAA}" sibTransId="{0DCEAAE6-2467-4E97-9B80-CD884A78A0EB}"/>
    <dgm:cxn modelId="{2BBB1477-33D9-4DBF-8723-1B1B90B93C10}" srcId="{CF802DA6-432C-4044-89DE-EFAB222F0ECE}" destId="{4542C1E1-60A3-4485-A310-6B9351947828}" srcOrd="1" destOrd="0" parTransId="{BCDE4C97-929A-440A-AC99-D1B7557AF05E}" sibTransId="{E1260C99-A9C5-49FC-B73C-A27C367EFBF3}"/>
    <dgm:cxn modelId="{472F4C90-8AD3-451F-ACAF-ED4CE96C0E63}" type="presOf" srcId="{4FA00D89-944D-48A9-8AFB-9F9458E4AA2B}" destId="{8A59623A-77F1-4B70-850D-FF3D082EB5A6}" srcOrd="0" destOrd="0" presId="urn:microsoft.com/office/officeart/2005/8/layout/hList9"/>
    <dgm:cxn modelId="{5DA9852F-C542-43BC-B672-5A28194ABA41}" type="presOf" srcId="{D4CEA6FF-B54A-4A48-A7DC-9D0AEAA8D0DC}" destId="{CE071B59-E1A9-44E8-90C9-026742A4ADB0}" srcOrd="1" destOrd="0" presId="urn:microsoft.com/office/officeart/2005/8/layout/hList9"/>
    <dgm:cxn modelId="{062F67E9-1629-433D-BBB1-43B30C90944C}" type="presOf" srcId="{CF802DA6-432C-4044-89DE-EFAB222F0ECE}" destId="{E337A826-D214-4462-9073-57865BD51273}" srcOrd="0" destOrd="0" presId="urn:microsoft.com/office/officeart/2005/8/layout/hList9"/>
    <dgm:cxn modelId="{1EADE695-055B-49A2-9710-EB66C6996689}" type="presOf" srcId="{20AEEA11-B732-46BD-8A46-DDDE8A47A204}" destId="{82105141-6F51-4382-930C-DFDA65CAB21B}" srcOrd="0" destOrd="0" presId="urn:microsoft.com/office/officeart/2005/8/layout/hList9"/>
    <dgm:cxn modelId="{271CA3AF-92B1-40FD-B1BC-960F1F87E449}" srcId="{4542C1E1-60A3-4485-A310-6B9351947828}" destId="{D4CEA6FF-B54A-4A48-A7DC-9D0AEAA8D0DC}" srcOrd="0" destOrd="0" parTransId="{456066D4-B9F2-4999-A808-9FE151905CFA}" sibTransId="{0AFA9A5C-1118-4469-8BB7-DE1E23480677}"/>
    <dgm:cxn modelId="{974C2693-9F78-4514-B80F-5E1DFB18B4B3}" type="presOf" srcId="{D4CEA6FF-B54A-4A48-A7DC-9D0AEAA8D0DC}" destId="{EC8B2138-05FC-41EA-8E59-44472606CEA7}" srcOrd="0" destOrd="0" presId="urn:microsoft.com/office/officeart/2005/8/layout/hList9"/>
    <dgm:cxn modelId="{308CD1A5-05D3-4996-9783-50549C75F3EF}" type="presOf" srcId="{20AEEA11-B732-46BD-8A46-DDDE8A47A204}" destId="{B44048D6-9C80-4C1F-98C4-0900DF0C87E9}" srcOrd="1" destOrd="0" presId="urn:microsoft.com/office/officeart/2005/8/layout/hList9"/>
    <dgm:cxn modelId="{42A94888-4AB0-4417-B9C4-93E979756C71}" type="presOf" srcId="{4542C1E1-60A3-4485-A310-6B9351947828}" destId="{971E137C-EC2F-489E-9A82-D893850AD42A}" srcOrd="0" destOrd="0" presId="urn:microsoft.com/office/officeart/2005/8/layout/hList9"/>
    <dgm:cxn modelId="{F1B1E397-A1A5-48C4-A411-78FB11762D39}" type="presOf" srcId="{4FA00D89-944D-48A9-8AFB-9F9458E4AA2B}" destId="{34A0C6F6-C186-48C7-83FA-AF243395825D}" srcOrd="1" destOrd="0" presId="urn:microsoft.com/office/officeart/2005/8/layout/hList9"/>
    <dgm:cxn modelId="{4F0308F1-37C7-4729-9530-051A3353AA27}" srcId="{CF802DA6-432C-4044-89DE-EFAB222F0ECE}" destId="{8E4D9695-E962-41D3-AF97-3C8DCD10047C}" srcOrd="0" destOrd="0" parTransId="{DD3ED6C1-FC25-4D3F-81FC-2170EA4DF28F}" sibTransId="{1E257028-B946-42FC-B0A4-3BD0B868BA2F}"/>
    <dgm:cxn modelId="{5FDD2A41-46C3-454D-9246-85C0E9AA91E8}" type="presOf" srcId="{96A975F1-7456-4036-82F0-60C03E2760BB}" destId="{6A45D39E-97E7-4F45-A979-54765B75F7F4}" srcOrd="0" destOrd="0" presId="urn:microsoft.com/office/officeart/2005/8/layout/hList9"/>
    <dgm:cxn modelId="{3F62C19C-DC39-4EAE-B78C-5C2F001320B2}" type="presParOf" srcId="{E337A826-D214-4462-9073-57865BD51273}" destId="{3511CC64-0B56-4E23-A911-6B4491F025E9}" srcOrd="0" destOrd="0" presId="urn:microsoft.com/office/officeart/2005/8/layout/hList9"/>
    <dgm:cxn modelId="{D9DA9F52-48EE-4F7D-BF13-97A08E093E73}" type="presParOf" srcId="{E337A826-D214-4462-9073-57865BD51273}" destId="{37E193E1-8F4A-4731-A946-C51CE7C7788A}" srcOrd="1" destOrd="0" presId="urn:microsoft.com/office/officeart/2005/8/layout/hList9"/>
    <dgm:cxn modelId="{903B93DD-0FA6-4501-903F-589D75ABB35C}" type="presParOf" srcId="{37E193E1-8F4A-4731-A946-C51CE7C7788A}" destId="{77E84945-AC01-4557-8EF7-C881F2EAB80E}" srcOrd="0" destOrd="0" presId="urn:microsoft.com/office/officeart/2005/8/layout/hList9"/>
    <dgm:cxn modelId="{D2AA1D73-12AE-48EE-A824-2A07876980DA}" type="presParOf" srcId="{37E193E1-8F4A-4731-A946-C51CE7C7788A}" destId="{DC236C11-A36A-4B36-8B8D-698BFA1113C8}" srcOrd="1" destOrd="0" presId="urn:microsoft.com/office/officeart/2005/8/layout/hList9"/>
    <dgm:cxn modelId="{1DBB58E7-A26D-4D36-A710-A91555F09799}" type="presParOf" srcId="{DC236C11-A36A-4B36-8B8D-698BFA1113C8}" destId="{82105141-6F51-4382-930C-DFDA65CAB21B}" srcOrd="0" destOrd="0" presId="urn:microsoft.com/office/officeart/2005/8/layout/hList9"/>
    <dgm:cxn modelId="{B5FE9FF0-A4C8-4839-AB24-6621ABB5D40D}" type="presParOf" srcId="{DC236C11-A36A-4B36-8B8D-698BFA1113C8}" destId="{B44048D6-9C80-4C1F-98C4-0900DF0C87E9}" srcOrd="1" destOrd="0" presId="urn:microsoft.com/office/officeart/2005/8/layout/hList9"/>
    <dgm:cxn modelId="{6E1C7F71-63FE-4F17-9763-2D93E80B4B0B}" type="presParOf" srcId="{E337A826-D214-4462-9073-57865BD51273}" destId="{94FEC2B2-D7DF-40A4-99F1-FB2DE99D8977}" srcOrd="2" destOrd="0" presId="urn:microsoft.com/office/officeart/2005/8/layout/hList9"/>
    <dgm:cxn modelId="{2FBFD6C6-BDBE-4185-8DA9-4814118F3344}" type="presParOf" srcId="{E337A826-D214-4462-9073-57865BD51273}" destId="{F9300605-7F38-49C5-AC4C-D26FDFF533B3}" srcOrd="3" destOrd="0" presId="urn:microsoft.com/office/officeart/2005/8/layout/hList9"/>
    <dgm:cxn modelId="{D650CBB9-0840-4B09-BE45-119964955314}" type="presParOf" srcId="{E337A826-D214-4462-9073-57865BD51273}" destId="{66C66009-539A-4FFA-8B42-126ED23F26E8}" srcOrd="4" destOrd="0" presId="urn:microsoft.com/office/officeart/2005/8/layout/hList9"/>
    <dgm:cxn modelId="{C9ED9B5E-A164-4D02-90BD-52BC66A45E1C}" type="presParOf" srcId="{E337A826-D214-4462-9073-57865BD51273}" destId="{80D15568-3ABF-465E-909D-14A0E2E14D74}" srcOrd="5" destOrd="0" presId="urn:microsoft.com/office/officeart/2005/8/layout/hList9"/>
    <dgm:cxn modelId="{4F357C8C-EF22-4333-9099-4A32D8553480}" type="presParOf" srcId="{E337A826-D214-4462-9073-57865BD51273}" destId="{EBFA7EED-1767-4375-B045-D4C363E8597E}" srcOrd="6" destOrd="0" presId="urn:microsoft.com/office/officeart/2005/8/layout/hList9"/>
    <dgm:cxn modelId="{78FE5320-C213-4DDC-815E-5387D1610EC6}" type="presParOf" srcId="{EBFA7EED-1767-4375-B045-D4C363E8597E}" destId="{1DFA8B64-A322-429F-ADF3-4D5D50877205}" srcOrd="0" destOrd="0" presId="urn:microsoft.com/office/officeart/2005/8/layout/hList9"/>
    <dgm:cxn modelId="{9A4A5D8D-9E77-4AAB-A49F-06C56534A08B}" type="presParOf" srcId="{EBFA7EED-1767-4375-B045-D4C363E8597E}" destId="{5D8DAACB-6901-4775-99C5-F04EF27C9BC4}" srcOrd="1" destOrd="0" presId="urn:microsoft.com/office/officeart/2005/8/layout/hList9"/>
    <dgm:cxn modelId="{C53AF6D7-50D5-465D-AE4E-E5D533D29502}" type="presParOf" srcId="{5D8DAACB-6901-4775-99C5-F04EF27C9BC4}" destId="{EC8B2138-05FC-41EA-8E59-44472606CEA7}" srcOrd="0" destOrd="0" presId="urn:microsoft.com/office/officeart/2005/8/layout/hList9"/>
    <dgm:cxn modelId="{26FD0208-094C-4713-9E4F-26BF82FF5B3F}" type="presParOf" srcId="{5D8DAACB-6901-4775-99C5-F04EF27C9BC4}" destId="{CE071B59-E1A9-44E8-90C9-026742A4ADB0}" srcOrd="1" destOrd="0" presId="urn:microsoft.com/office/officeart/2005/8/layout/hList9"/>
    <dgm:cxn modelId="{36222226-297A-4C42-926A-EE9DC78D6B75}" type="presParOf" srcId="{E337A826-D214-4462-9073-57865BD51273}" destId="{F728D4E9-8AA8-4942-BC66-B62434484078}" srcOrd="7" destOrd="0" presId="urn:microsoft.com/office/officeart/2005/8/layout/hList9"/>
    <dgm:cxn modelId="{4FE02CC5-8BF9-40D8-8A51-5B00D0BF01CA}" type="presParOf" srcId="{E337A826-D214-4462-9073-57865BD51273}" destId="{971E137C-EC2F-489E-9A82-D893850AD42A}" srcOrd="8" destOrd="0" presId="urn:microsoft.com/office/officeart/2005/8/layout/hList9"/>
    <dgm:cxn modelId="{C5A830D8-77BA-4D89-B9E0-91EDD52219E7}" type="presParOf" srcId="{E337A826-D214-4462-9073-57865BD51273}" destId="{EEE11190-A20A-4CE4-B34E-E54C5C372592}" srcOrd="9" destOrd="0" presId="urn:microsoft.com/office/officeart/2005/8/layout/hList9"/>
    <dgm:cxn modelId="{ADAA5255-0FE8-4365-A8B8-2CE78E418BC3}" type="presParOf" srcId="{E337A826-D214-4462-9073-57865BD51273}" destId="{429A6B19-0D25-433C-AD23-E05207C4B7DD}" srcOrd="10" destOrd="0" presId="urn:microsoft.com/office/officeart/2005/8/layout/hList9"/>
    <dgm:cxn modelId="{3B408117-575D-41B7-88CA-76F4263C1FB5}" type="presParOf" srcId="{E337A826-D214-4462-9073-57865BD51273}" destId="{E771E143-C6D3-4D62-9A25-E6AFECAA39DA}" srcOrd="11" destOrd="0" presId="urn:microsoft.com/office/officeart/2005/8/layout/hList9"/>
    <dgm:cxn modelId="{8E64EEFD-A39D-4925-BF2A-4EDF174A6DBA}" type="presParOf" srcId="{E771E143-C6D3-4D62-9A25-E6AFECAA39DA}" destId="{2E1C2AAA-FD26-4CE2-94AA-8578E2EA0CFA}" srcOrd="0" destOrd="0" presId="urn:microsoft.com/office/officeart/2005/8/layout/hList9"/>
    <dgm:cxn modelId="{3198F385-F0EA-4B13-ADA3-F21160C7643D}" type="presParOf" srcId="{E771E143-C6D3-4D62-9A25-E6AFECAA39DA}" destId="{D5A1172E-3B4C-401C-AB4D-F64081DC8433}" srcOrd="1" destOrd="0" presId="urn:microsoft.com/office/officeart/2005/8/layout/hList9"/>
    <dgm:cxn modelId="{4482DBB4-E5B0-48AD-BCA4-D7C5B76DFB4B}" type="presParOf" srcId="{D5A1172E-3B4C-401C-AB4D-F64081DC8433}" destId="{8A59623A-77F1-4B70-850D-FF3D082EB5A6}" srcOrd="0" destOrd="0" presId="urn:microsoft.com/office/officeart/2005/8/layout/hList9"/>
    <dgm:cxn modelId="{02F6D542-0211-4810-BA57-EDB6CB14AECE}" type="presParOf" srcId="{D5A1172E-3B4C-401C-AB4D-F64081DC8433}" destId="{34A0C6F6-C186-48C7-83FA-AF243395825D}" srcOrd="1" destOrd="0" presId="urn:microsoft.com/office/officeart/2005/8/layout/hList9"/>
    <dgm:cxn modelId="{237CD637-E5E6-48EF-9E18-47759A3957F0}" type="presParOf" srcId="{E337A826-D214-4462-9073-57865BD51273}" destId="{721D258F-7C29-4A8B-9334-0035A13D5407}" srcOrd="12" destOrd="0" presId="urn:microsoft.com/office/officeart/2005/8/layout/hList9"/>
    <dgm:cxn modelId="{703ED750-2154-40E4-95CA-DC44D012B9F3}" type="presParOf" srcId="{E337A826-D214-4462-9073-57865BD51273}" destId="{6A45D39E-97E7-4F45-A979-54765B75F7F4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105141-6F51-4382-930C-DFDA65CAB21B}">
      <dsp:nvSpPr>
        <dsp:cNvPr id="0" name=""/>
        <dsp:cNvSpPr/>
      </dsp:nvSpPr>
      <dsp:spPr>
        <a:xfrm>
          <a:off x="790890" y="780777"/>
          <a:ext cx="1777308" cy="8754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000" b="1" kern="1200" dirty="0" smtClean="0"/>
            <a:t>Lopkopības sektors</a:t>
          </a:r>
          <a:endParaRPr lang="lv-LV" sz="2000" b="1" kern="1200" dirty="0"/>
        </a:p>
      </dsp:txBody>
      <dsp:txXfrm>
        <a:off x="1075259" y="780777"/>
        <a:ext cx="1492939" cy="875409"/>
      </dsp:txXfrm>
    </dsp:sp>
    <dsp:sp modelId="{F9300605-7F38-49C5-AC4C-D26FDFF533B3}">
      <dsp:nvSpPr>
        <dsp:cNvPr id="0" name=""/>
        <dsp:cNvSpPr/>
      </dsp:nvSpPr>
      <dsp:spPr>
        <a:xfrm>
          <a:off x="148940" y="360037"/>
          <a:ext cx="1051851" cy="10518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lv-LV" sz="3600" kern="1200" dirty="0" smtClean="0"/>
            <a:t>9 %</a:t>
          </a:r>
        </a:p>
      </dsp:txBody>
      <dsp:txXfrm>
        <a:off x="302980" y="514077"/>
        <a:ext cx="743771" cy="743771"/>
      </dsp:txXfrm>
    </dsp:sp>
    <dsp:sp modelId="{EC8B2138-05FC-41EA-8E59-44472606CEA7}">
      <dsp:nvSpPr>
        <dsp:cNvPr id="0" name=""/>
        <dsp:cNvSpPr/>
      </dsp:nvSpPr>
      <dsp:spPr>
        <a:xfrm>
          <a:off x="3620049" y="780777"/>
          <a:ext cx="1577776" cy="8754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800" b="1" kern="1200" dirty="0" smtClean="0"/>
            <a:t>Augkopības sektors</a:t>
          </a:r>
          <a:endParaRPr lang="lv-LV" sz="1800" b="1" kern="1200" dirty="0"/>
        </a:p>
      </dsp:txBody>
      <dsp:txXfrm>
        <a:off x="3872494" y="780777"/>
        <a:ext cx="1325332" cy="875409"/>
      </dsp:txXfrm>
    </dsp:sp>
    <dsp:sp modelId="{971E137C-EC2F-489E-9A82-D893850AD42A}">
      <dsp:nvSpPr>
        <dsp:cNvPr id="0" name=""/>
        <dsp:cNvSpPr/>
      </dsp:nvSpPr>
      <dsp:spPr>
        <a:xfrm>
          <a:off x="2778568" y="360037"/>
          <a:ext cx="1051851" cy="10518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4000" kern="1200" dirty="0" smtClean="0"/>
            <a:t>4 %</a:t>
          </a:r>
          <a:endParaRPr lang="lv-LV" sz="4000" kern="1200" dirty="0"/>
        </a:p>
      </dsp:txBody>
      <dsp:txXfrm>
        <a:off x="2932608" y="514077"/>
        <a:ext cx="743771" cy="743771"/>
      </dsp:txXfrm>
    </dsp:sp>
    <dsp:sp modelId="{8A59623A-77F1-4B70-850D-FF3D082EB5A6}">
      <dsp:nvSpPr>
        <dsp:cNvPr id="0" name=""/>
        <dsp:cNvSpPr/>
      </dsp:nvSpPr>
      <dsp:spPr>
        <a:xfrm>
          <a:off x="6249677" y="780777"/>
          <a:ext cx="1577776" cy="8754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800" b="1" kern="1200" dirty="0" smtClean="0"/>
            <a:t>Proteīnaugi</a:t>
          </a:r>
          <a:endParaRPr lang="lv-LV" sz="1800" b="1" kern="1200" dirty="0"/>
        </a:p>
      </dsp:txBody>
      <dsp:txXfrm>
        <a:off x="6502122" y="780777"/>
        <a:ext cx="1325332" cy="875409"/>
      </dsp:txXfrm>
    </dsp:sp>
    <dsp:sp modelId="{6A45D39E-97E7-4F45-A979-54765B75F7F4}">
      <dsp:nvSpPr>
        <dsp:cNvPr id="0" name=""/>
        <dsp:cNvSpPr/>
      </dsp:nvSpPr>
      <dsp:spPr>
        <a:xfrm>
          <a:off x="5400600" y="360037"/>
          <a:ext cx="1051851" cy="10518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lv-LV" sz="3600" kern="1200" dirty="0" smtClean="0"/>
            <a:t>2%</a:t>
          </a:r>
        </a:p>
      </dsp:txBody>
      <dsp:txXfrm>
        <a:off x="5554640" y="514077"/>
        <a:ext cx="743771" cy="7437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46611" cy="496649"/>
          </a:xfrm>
          <a:prstGeom prst="rect">
            <a:avLst/>
          </a:prstGeom>
        </p:spPr>
        <p:txBody>
          <a:bodyPr vert="horz" lIns="91404" tIns="45701" rIns="91404" bIns="4570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49478" y="3"/>
            <a:ext cx="2946611" cy="496649"/>
          </a:xfrm>
          <a:prstGeom prst="rect">
            <a:avLst/>
          </a:prstGeom>
        </p:spPr>
        <p:txBody>
          <a:bodyPr vert="horz" lIns="91404" tIns="45701" rIns="91404" bIns="4570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4D4DD6F-E6D6-47D8-BFB8-B5CE6BE5AC90}" type="datetimeFigureOut">
              <a:rPr lang="lv-LV"/>
              <a:pPr>
                <a:defRPr/>
              </a:pPr>
              <a:t>2015.10.12.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4" tIns="45701" rIns="91404" bIns="45701" rtlCol="0" anchor="ctr"/>
          <a:lstStyle/>
          <a:p>
            <a:pPr lvl="0"/>
            <a:endParaRPr lang="lv-LV" noProof="0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79135" y="4714204"/>
            <a:ext cx="5439409" cy="4468257"/>
          </a:xfrm>
          <a:prstGeom prst="rect">
            <a:avLst/>
          </a:prstGeom>
        </p:spPr>
        <p:txBody>
          <a:bodyPr vert="horz" lIns="91404" tIns="45701" rIns="91404" bIns="45701" rtlCol="0"/>
          <a:lstStyle/>
          <a:p>
            <a:pPr lvl="0"/>
            <a:r>
              <a:rPr lang="lv-LV" noProof="0" smtClean="0"/>
              <a:t>Rediģēt šablona teksta stilus</a:t>
            </a:r>
          </a:p>
          <a:p>
            <a:pPr lvl="1"/>
            <a:r>
              <a:rPr lang="lv-LV" noProof="0" smtClean="0"/>
              <a:t>Otrais līmenis</a:t>
            </a:r>
          </a:p>
          <a:p>
            <a:pPr lvl="2"/>
            <a:r>
              <a:rPr lang="lv-LV" noProof="0" smtClean="0"/>
              <a:t>Trešais līmenis</a:t>
            </a:r>
          </a:p>
          <a:p>
            <a:pPr lvl="3"/>
            <a:r>
              <a:rPr lang="lv-LV" noProof="0" smtClean="0"/>
              <a:t>Ceturtais līmenis</a:t>
            </a:r>
          </a:p>
          <a:p>
            <a:pPr lvl="4"/>
            <a:r>
              <a:rPr lang="lv-LV" noProof="0" smtClean="0"/>
              <a:t>Piektais līmenis</a:t>
            </a:r>
            <a:endParaRPr lang="lv-LV" noProof="0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1" y="9428404"/>
            <a:ext cx="2946611" cy="496649"/>
          </a:xfrm>
          <a:prstGeom prst="rect">
            <a:avLst/>
          </a:prstGeom>
        </p:spPr>
        <p:txBody>
          <a:bodyPr vert="horz" lIns="91404" tIns="45701" rIns="91404" bIns="4570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49478" y="9428404"/>
            <a:ext cx="2946611" cy="496649"/>
          </a:xfrm>
          <a:prstGeom prst="rect">
            <a:avLst/>
          </a:prstGeom>
        </p:spPr>
        <p:txBody>
          <a:bodyPr vert="horz" wrap="square" lIns="91404" tIns="45701" rIns="91404" bIns="4570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6142EF3-5751-432C-AB1C-A39DD8E46D16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1763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/>
        </p:spPr>
        <p:txBody>
          <a:bodyPr vert="horz" lIns="91440" tIns="45720" rIns="91440" bIns="45720" rtlCol="0" anchor="ctr"/>
          <a:lstStyle>
            <a:lvl1pPr>
              <a:defRPr lang="lv-LV" altLang="lv-LV" sz="1600" smtClean="0">
                <a:solidFill>
                  <a:schemeClr val="bg1"/>
                </a:solidFill>
              </a:defRPr>
            </a:lvl1pPr>
          </a:lstStyle>
          <a:p>
            <a:pPr algn="ctr"/>
            <a:fld id="{46DFA993-CEAF-48C7-BAA6-3BDC6EE1E16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24681-0DCF-4050-8C92-3FDBEAD11059}" type="datetime1">
              <a:rPr lang="lv-LV" smtClean="0"/>
              <a:t>2015.10.12.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51531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457D8F-4E09-45C6-BDE3-2D2BC5EE046D}" type="datetime1">
              <a:rPr lang="lv-LV" smtClean="0"/>
              <a:t>2015.10.12.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/>
        </p:spPr>
        <p:txBody>
          <a:bodyPr vert="horz" lIns="91440" tIns="45720" rIns="91440" bIns="45720" rtlCol="0" anchor="ctr"/>
          <a:lstStyle>
            <a:lvl1pPr>
              <a:defRPr lang="lv-LV" altLang="lv-LV" sz="1600" smtClean="0">
                <a:solidFill>
                  <a:schemeClr val="bg1"/>
                </a:solidFill>
              </a:defRPr>
            </a:lvl1pPr>
          </a:lstStyle>
          <a:p>
            <a:pPr algn="ctr"/>
            <a:fld id="{BA71A082-612E-4845-947E-1F0AADFF3936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68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C61D2B-F07C-4F41-BE48-AB0727D5DA64}" type="datetime1">
              <a:rPr lang="lv-LV" smtClean="0"/>
              <a:t>2015.10.12.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/>
        </p:spPr>
        <p:txBody>
          <a:bodyPr vert="horz" lIns="91440" tIns="45720" rIns="91440" bIns="45720" rtlCol="0" anchor="ctr"/>
          <a:lstStyle>
            <a:lvl1pPr>
              <a:defRPr lang="lv-LV" altLang="lv-LV" sz="1600" smtClean="0">
                <a:solidFill>
                  <a:schemeClr val="bg1"/>
                </a:solidFill>
              </a:defRPr>
            </a:lvl1pPr>
          </a:lstStyle>
          <a:p>
            <a:pPr algn="ctr"/>
            <a:fld id="{0A081234-F5F9-492C-963E-8DDE938C689E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78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69AD1F-7E3D-4059-9861-40A922DB1CAC}" type="datetime1">
              <a:rPr lang="lv-LV" smtClean="0"/>
              <a:t>2015.10.12.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/>
        </p:spPr>
        <p:txBody>
          <a:bodyPr vert="horz" lIns="91440" tIns="45720" rIns="91440" bIns="45720" rtlCol="0" anchor="ctr"/>
          <a:lstStyle>
            <a:lvl1pPr>
              <a:defRPr lang="lv-LV" altLang="lv-LV" sz="1600" smtClean="0">
                <a:solidFill>
                  <a:schemeClr val="bg1"/>
                </a:solidFill>
              </a:defRPr>
            </a:lvl1pPr>
          </a:lstStyle>
          <a:p>
            <a:pPr algn="ctr"/>
            <a:fld id="{08E308E4-103C-4F2E-BD78-948576A70897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619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F0FE2DE-13ED-4BF2-8B95-D2E186A5D042}" type="datetime1">
              <a:rPr lang="lv-LV" smtClean="0"/>
              <a:t>2015.10.12.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/>
        </p:spPr>
        <p:txBody>
          <a:bodyPr vert="horz" lIns="91440" tIns="45720" rIns="91440" bIns="45720" rtlCol="0" anchor="ctr"/>
          <a:lstStyle>
            <a:lvl1pPr>
              <a:defRPr lang="lv-LV" altLang="lv-LV" sz="1600" smtClean="0">
                <a:solidFill>
                  <a:schemeClr val="bg1"/>
                </a:solidFill>
              </a:defRPr>
            </a:lvl1pPr>
          </a:lstStyle>
          <a:p>
            <a:pPr algn="ctr"/>
            <a:fld id="{859DA994-84BB-48B7-8B3F-D36AEE0DA36F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77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657E231-D508-4597-9426-369F528D4B64}" type="datetime1">
              <a:rPr lang="lv-LV" smtClean="0"/>
              <a:t>2015.10.12.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/>
        </p:spPr>
        <p:txBody>
          <a:bodyPr vert="horz" lIns="91440" tIns="45720" rIns="91440" bIns="45720" rtlCol="0" anchor="ctr"/>
          <a:lstStyle>
            <a:lvl1pPr>
              <a:defRPr lang="lv-LV" altLang="lv-LV" sz="1600" smtClean="0">
                <a:solidFill>
                  <a:schemeClr val="bg1"/>
                </a:solidFill>
              </a:defRPr>
            </a:lvl1pPr>
          </a:lstStyle>
          <a:p>
            <a:pPr algn="ctr"/>
            <a:fld id="{CA631F64-509F-4CE4-821A-D8B46C27D182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55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1CF0E9-6B2D-49B3-9337-069C52C8FE27}" type="datetime1">
              <a:rPr lang="lv-LV" smtClean="0"/>
              <a:t>2015.10.12.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/>
        </p:spPr>
        <p:txBody>
          <a:bodyPr vert="horz" lIns="91440" tIns="45720" rIns="91440" bIns="45720" rtlCol="0" anchor="ctr"/>
          <a:lstStyle>
            <a:lvl1pPr>
              <a:defRPr lang="lv-LV" altLang="lv-LV" sz="1600" smtClean="0">
                <a:solidFill>
                  <a:schemeClr val="bg1"/>
                </a:solidFill>
              </a:defRPr>
            </a:lvl1pPr>
          </a:lstStyle>
          <a:p>
            <a:pPr algn="ctr"/>
            <a:fld id="{CC1A32A9-C385-47DD-8D2A-1C08D3F57C0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320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030A979-BE6E-4928-B8A7-EE149D8FD251}" type="datetime1">
              <a:rPr lang="lv-LV" smtClean="0"/>
              <a:t>2015.10.12.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/>
        </p:spPr>
        <p:txBody>
          <a:bodyPr vert="horz" lIns="91440" tIns="45720" rIns="91440" bIns="45720" rtlCol="0" anchor="ctr"/>
          <a:lstStyle>
            <a:lvl1pPr>
              <a:defRPr lang="lv-LV" altLang="lv-LV" sz="1600" smtClean="0">
                <a:solidFill>
                  <a:schemeClr val="bg1"/>
                </a:solidFill>
              </a:defRPr>
            </a:lvl1pPr>
          </a:lstStyle>
          <a:p>
            <a:pPr algn="ctr"/>
            <a:fld id="{F300897D-49F7-4D44-BD0B-DAC05798FD39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21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attēla ikonas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0800649-7E35-4E36-B0F1-A7125E5A61CE}" type="datetime1">
              <a:rPr lang="lv-LV" smtClean="0"/>
              <a:t>2015.10.12.</a:t>
            </a:fld>
            <a:endParaRPr lang="lv-LV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/>
        </p:spPr>
        <p:txBody>
          <a:bodyPr vert="horz" lIns="91440" tIns="45720" rIns="91440" bIns="45720" rtlCol="0" anchor="ctr"/>
          <a:lstStyle>
            <a:lvl1pPr>
              <a:defRPr lang="lv-LV" altLang="lv-LV" sz="1600" smtClean="0">
                <a:solidFill>
                  <a:schemeClr val="bg1"/>
                </a:solidFill>
              </a:defRPr>
            </a:lvl1pPr>
          </a:lstStyle>
          <a:p>
            <a:pPr algn="ctr"/>
            <a:fld id="{06BFEF7F-98D6-4610-B3B2-7FCEDACC8E4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30016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53603E-128F-44C6-810B-E9236EF11B67}" type="datetime1">
              <a:rPr lang="lv-LV" smtClean="0"/>
              <a:t>2015.10.12.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/>
        </p:spPr>
        <p:txBody>
          <a:bodyPr vert="horz" lIns="91440" tIns="45720" rIns="91440" bIns="45720" rtlCol="0" anchor="ctr"/>
          <a:lstStyle>
            <a:lvl1pPr>
              <a:defRPr lang="lv-LV" altLang="lv-LV" sz="1600" smtClean="0">
                <a:solidFill>
                  <a:schemeClr val="bg1"/>
                </a:solidFill>
              </a:defRPr>
            </a:lvl1pPr>
          </a:lstStyle>
          <a:p>
            <a:pPr algn="ctr"/>
            <a:fld id="{046E0D85-F28A-4189-82E3-89B3B1A29A60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7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AA4519-52D0-48BA-8979-3C995A5640EA}" type="datetime1">
              <a:rPr lang="lv-LV" smtClean="0"/>
              <a:t>2015.10.12.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/>
        </p:spPr>
        <p:txBody>
          <a:bodyPr vert="horz" lIns="91440" tIns="45720" rIns="91440" bIns="45720" rtlCol="0" anchor="ctr"/>
          <a:lstStyle>
            <a:lvl1pPr>
              <a:defRPr lang="lv-LV" altLang="lv-LV" sz="1600" smtClean="0">
                <a:solidFill>
                  <a:schemeClr val="bg1"/>
                </a:solidFill>
              </a:defRPr>
            </a:lvl1pPr>
          </a:lstStyle>
          <a:p>
            <a:pPr algn="ctr"/>
            <a:fld id="{FAB8D05D-A0F8-4B11-94AD-E16B7A1694C5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828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v-LV" altLang="lv-LV" smtClean="0"/>
              <a:t>Rediģēt šablona teksta stilus</a:t>
            </a:r>
          </a:p>
          <a:p>
            <a:pPr lvl="1"/>
            <a:r>
              <a:rPr lang="lv-LV" altLang="lv-LV" smtClean="0"/>
              <a:t>Otrais līmenis</a:t>
            </a:r>
          </a:p>
          <a:p>
            <a:pPr lvl="2"/>
            <a:r>
              <a:rPr lang="lv-LV" altLang="lv-LV" smtClean="0"/>
              <a:t>Trešais līmenis</a:t>
            </a:r>
          </a:p>
          <a:p>
            <a:pPr lvl="3"/>
            <a:r>
              <a:rPr lang="lv-LV" altLang="lv-LV" smtClean="0"/>
              <a:t>Ceturtais līmenis</a:t>
            </a:r>
          </a:p>
          <a:p>
            <a:pPr lvl="4"/>
            <a:r>
              <a:rPr lang="lv-LV" altLang="lv-LV" smtClean="0"/>
              <a:t>Piektais līmenis</a:t>
            </a:r>
            <a:endParaRPr lang="en-US" altLang="lv-LV" smtClean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cs typeface="Arial" charset="0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bg2"/>
                </a:solidFill>
                <a:cs typeface="Arial" charset="0"/>
              </a:defRPr>
            </a:lvl1pPr>
          </a:lstStyle>
          <a:p>
            <a:pPr>
              <a:defRPr/>
            </a:pPr>
            <a:fld id="{393D3BAE-50B7-44E6-A26E-25F250106407}" type="datetime1">
              <a:rPr lang="lv-LV" smtClean="0"/>
              <a:t>2015.10.12.</a:t>
            </a:fld>
            <a:endParaRPr lang="lv-LV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779DA-5021-483C-BC41-7D0DBD810D9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  <p:sldLayoutId id="2147484041" r:id="rId5"/>
    <p:sldLayoutId id="2147484042" r:id="rId6"/>
    <p:sldLayoutId id="2147484043" r:id="rId7"/>
    <p:sldLayoutId id="2147484044" r:id="rId8"/>
    <p:sldLayoutId id="2147484045" r:id="rId9"/>
    <p:sldLayoutId id="2147484046" r:id="rId10"/>
    <p:sldLayoutId id="214748404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F6700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909465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956B4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4400" b="1" dirty="0" smtClean="0">
                <a:latin typeface="+mn-lt"/>
              </a:rPr>
              <a:t>Brīvprātīgs saistītais atbalsts</a:t>
            </a:r>
            <a:r>
              <a:rPr lang="lv-LV" dirty="0" smtClean="0">
                <a:latin typeface="+mn-lt"/>
              </a:rPr>
              <a:t/>
            </a:r>
            <a:br>
              <a:rPr lang="lv-LV" dirty="0" smtClean="0">
                <a:latin typeface="+mn-lt"/>
              </a:rPr>
            </a:br>
            <a:r>
              <a:rPr lang="lv-LV" sz="4000" dirty="0" smtClean="0">
                <a:latin typeface="+mn-lt"/>
              </a:rPr>
              <a:t>2015</a:t>
            </a:r>
            <a:endParaRPr lang="en-GB" sz="40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 smtClean="0"/>
              <a:t>ZM Tirgus un tiešā atbalsta departaments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FA993-CEAF-48C7-BAA6-3BDC6EE1E165}" type="slidenum">
              <a:rPr lang="lv-LV" altLang="lv-LV" smtClean="0"/>
              <a:pPr/>
              <a:t>1</a:t>
            </a:fld>
            <a:endParaRPr lang="lv-LV" altLang="lv-LV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569268" y="5856981"/>
            <a:ext cx="7747148" cy="740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lv-LV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lv-LV" altLang="en-US" b="1" i="1" dirty="0" err="1" smtClean="0">
                <a:solidFill>
                  <a:schemeClr val="bg1">
                    <a:lumMod val="50000"/>
                  </a:schemeClr>
                </a:solidFill>
              </a:rPr>
              <a:t>Rāmava</a:t>
            </a:r>
            <a:r>
              <a:rPr lang="lv-LV" altLang="en-US" b="1" i="1" dirty="0" smtClean="0">
                <a:solidFill>
                  <a:schemeClr val="bg1">
                    <a:lumMod val="50000"/>
                  </a:schemeClr>
                </a:solidFill>
              </a:rPr>
              <a:t>, 10/10/2015</a:t>
            </a:r>
          </a:p>
          <a:p>
            <a:endParaRPr lang="lv-LV" altLang="en-US" sz="1050" b="1" i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lv-LV" altLang="en-US" b="1" i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lv-LV" altLang="en-US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77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irsraksts 1"/>
          <p:cNvSpPr txBox="1">
            <a:spLocks/>
          </p:cNvSpPr>
          <p:nvPr/>
        </p:nvSpPr>
        <p:spPr>
          <a:xfrm>
            <a:off x="176213" y="260350"/>
            <a:ext cx="8105775" cy="574675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>
                <a:solidFill>
                  <a:srgbClr val="92D050"/>
                </a:solidFill>
                <a:effectLst/>
                <a:latin typeface="+mn-lt"/>
              </a:rPr>
              <a:t>1</a:t>
            </a: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. 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Provizoriski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– VPM, </a:t>
            </a:r>
            <a:r>
              <a:rPr lang="lv-LV" sz="3200" b="1" spc="-1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zaļināšanas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 maksājums €/ha</a:t>
            </a:r>
            <a:endParaRPr lang="lv-LV" sz="3200" b="1" spc="-100" dirty="0">
              <a:solidFill>
                <a:schemeClr val="accent5">
                  <a:lumMod val="50000"/>
                </a:schemeClr>
              </a:solidFill>
              <a:effectLst/>
              <a:latin typeface="+mn-lt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FA0E29C-1E91-4C59-A1DD-43029F1E2774}" type="slidenum">
              <a:rPr lang="lv-LV" altLang="lv-LV" smtClean="0">
                <a:solidFill>
                  <a:srgbClr val="FFFFFF"/>
                </a:solidFill>
              </a:rPr>
              <a:pPr/>
              <a:t>2</a:t>
            </a:fld>
            <a:endParaRPr lang="lv-LV" altLang="lv-LV" smtClean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484784"/>
            <a:ext cx="8058152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24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42A63D3-BAAD-4837-A2C3-A6C07C17AC9B}" type="slidenum">
              <a:rPr lang="lv-LV" altLang="lv-LV" smtClean="0">
                <a:solidFill>
                  <a:srgbClr val="FFFFFF"/>
                </a:solidFill>
              </a:rPr>
              <a:pPr/>
              <a:t>3</a:t>
            </a:fld>
            <a:endParaRPr lang="lv-LV" altLang="lv-LV" smtClean="0">
              <a:solidFill>
                <a:srgbClr val="FFFFFF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56901315"/>
              </p:ext>
            </p:extLst>
          </p:nvPr>
        </p:nvGraphicFramePr>
        <p:xfrm>
          <a:off x="251520" y="1700808"/>
          <a:ext cx="7776864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00113" y="3371850"/>
          <a:ext cx="6767512" cy="2552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7798"/>
                <a:gridCol w="3959714"/>
              </a:tblGrid>
              <a:tr h="370840">
                <a:tc>
                  <a:txBody>
                    <a:bodyPr/>
                    <a:lstStyle/>
                    <a:p>
                      <a:pPr lvl="0">
                        <a:spcBef>
                          <a:spcPts val="600"/>
                        </a:spcBef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</a:rPr>
                        <a:t>1. Slaucamās govis</a:t>
                      </a:r>
                    </a:p>
                    <a:p>
                      <a:pPr lvl="0">
                        <a:spcBef>
                          <a:spcPts val="600"/>
                        </a:spcBef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</a:rPr>
                        <a:t>2. Kazas</a:t>
                      </a:r>
                    </a:p>
                    <a:p>
                      <a:pPr lvl="0">
                        <a:spcBef>
                          <a:spcPts val="600"/>
                        </a:spcBef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</a:rPr>
                        <a:t>3. Liellopi</a:t>
                      </a:r>
                    </a:p>
                    <a:p>
                      <a:pPr lvl="0">
                        <a:spcBef>
                          <a:spcPts val="600"/>
                        </a:spcBef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</a:rPr>
                        <a:t>4. Aitas</a:t>
                      </a:r>
                      <a:endParaRPr lang="lv-LV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23" marR="91423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</a:rPr>
                        <a:t>5. Cietes kartupeļi</a:t>
                      </a:r>
                    </a:p>
                    <a:p>
                      <a:pPr lvl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</a:rPr>
                        <a:t>6. Sertificēti sēklas kartupeļi</a:t>
                      </a:r>
                    </a:p>
                    <a:p>
                      <a:pPr lvl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</a:rPr>
                        <a:t>7. Sertificētas zālāju, lopbarības sēklas</a:t>
                      </a:r>
                    </a:p>
                    <a:p>
                      <a:pPr lvl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</a:rPr>
                        <a:t>8. Sertificētas labības sēklas</a:t>
                      </a:r>
                    </a:p>
                    <a:p>
                      <a:pPr lvl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</a:rPr>
                        <a:t>9. Mieži</a:t>
                      </a:r>
                    </a:p>
                    <a:p>
                      <a:pPr lvl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</a:rPr>
                        <a:t>10. Vasaras rapsis</a:t>
                      </a:r>
                    </a:p>
                    <a:p>
                      <a:pPr lvl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</a:rPr>
                        <a:t>11. Dārzeņi</a:t>
                      </a:r>
                    </a:p>
                    <a:p>
                      <a:pPr lvl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</a:rPr>
                        <a:t>12. Augļi un ogas</a:t>
                      </a:r>
                    </a:p>
                  </a:txBody>
                  <a:tcPr marL="91423" marR="91423"/>
                </a:tc>
              </a:tr>
            </a:tbl>
          </a:graphicData>
        </a:graphic>
      </p:graphicFrame>
      <p:sp>
        <p:nvSpPr>
          <p:cNvPr id="6" name="Virsraksts 1"/>
          <p:cNvSpPr txBox="1">
            <a:spLocks/>
          </p:cNvSpPr>
          <p:nvPr/>
        </p:nvSpPr>
        <p:spPr>
          <a:xfrm>
            <a:off x="539750" y="246063"/>
            <a:ext cx="7848600" cy="585787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>
                <a:solidFill>
                  <a:srgbClr val="92D050"/>
                </a:solidFill>
                <a:effectLst/>
                <a:latin typeface="+mn-lt"/>
              </a:rPr>
              <a:t>2</a:t>
            </a: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. 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Brīvprātīgi</a:t>
            </a: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 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aistītais atbalsts 2015 - 2020</a:t>
            </a:r>
            <a:endParaRPr lang="lv-LV" sz="3200" b="1" spc="-100" dirty="0">
              <a:solidFill>
                <a:schemeClr val="accent5">
                  <a:lumMod val="50000"/>
                </a:schemeClr>
              </a:solidFill>
              <a:effectLst/>
              <a:latin typeface="+mn-lt"/>
            </a:endParaRPr>
          </a:p>
        </p:txBody>
      </p:sp>
      <p:graphicFrame>
        <p:nvGraphicFramePr>
          <p:cNvPr id="8" name="Tabu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506672"/>
              </p:ext>
            </p:extLst>
          </p:nvPr>
        </p:nvGraphicFramePr>
        <p:xfrm>
          <a:off x="554038" y="981075"/>
          <a:ext cx="7192964" cy="73093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695750"/>
                <a:gridCol w="778773"/>
                <a:gridCol w="718869"/>
                <a:gridCol w="778773"/>
                <a:gridCol w="778773"/>
                <a:gridCol w="721013"/>
                <a:gridCol w="721013"/>
              </a:tblGrid>
              <a:tr h="365125">
                <a:tc>
                  <a:txBody>
                    <a:bodyPr/>
                    <a:lstStyle/>
                    <a:p>
                      <a:endParaRPr lang="lv-LV" sz="1800" b="0" dirty="0"/>
                    </a:p>
                  </a:txBody>
                  <a:tcPr marL="91445" marR="91445" marT="45573" marB="455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b="0" dirty="0" smtClean="0"/>
                        <a:t>2015</a:t>
                      </a:r>
                      <a:endParaRPr lang="lv-LV" sz="1800" b="0" dirty="0"/>
                    </a:p>
                  </a:txBody>
                  <a:tcPr marL="91445" marR="91445" marT="45573" marB="455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b="0" dirty="0" smtClean="0"/>
                        <a:t>2016</a:t>
                      </a:r>
                      <a:endParaRPr lang="lv-LV" sz="1800" b="0" dirty="0"/>
                    </a:p>
                  </a:txBody>
                  <a:tcPr marL="91445" marR="91445" marT="45573" marB="455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b="0" dirty="0" smtClean="0"/>
                        <a:t>2017</a:t>
                      </a:r>
                      <a:endParaRPr lang="lv-LV" sz="1800" b="0" dirty="0"/>
                    </a:p>
                  </a:txBody>
                  <a:tcPr marL="91445" marR="91445" marT="45573" marB="455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b="0" dirty="0" smtClean="0"/>
                        <a:t>2018</a:t>
                      </a:r>
                      <a:endParaRPr lang="lv-LV" sz="1800" b="0" dirty="0"/>
                    </a:p>
                  </a:txBody>
                  <a:tcPr marL="91445" marR="91445" marT="45573" marB="455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b="0" dirty="0" smtClean="0"/>
                        <a:t>2019</a:t>
                      </a:r>
                      <a:endParaRPr lang="lv-LV" sz="1800" b="0" dirty="0"/>
                    </a:p>
                  </a:txBody>
                  <a:tcPr marL="91445" marR="91445" marT="45573" marB="455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b="0" dirty="0" smtClean="0"/>
                        <a:t>2020</a:t>
                      </a:r>
                      <a:endParaRPr lang="lv-LV" sz="1800" b="0" dirty="0"/>
                    </a:p>
                  </a:txBody>
                  <a:tcPr marL="91445" marR="91445" marT="45573" marB="45573"/>
                </a:tc>
              </a:tr>
              <a:tr h="365125"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Atbalsta apjoms</a:t>
                      </a:r>
                      <a:r>
                        <a:rPr lang="lv-LV" sz="1800" baseline="0" dirty="0" smtClean="0"/>
                        <a:t> </a:t>
                      </a:r>
                      <a:r>
                        <a:rPr lang="lv-LV" sz="1800" dirty="0" smtClean="0"/>
                        <a:t>(</a:t>
                      </a:r>
                      <a:r>
                        <a:rPr lang="lv-LV" sz="1800" dirty="0" err="1" smtClean="0"/>
                        <a:t>milj</a:t>
                      </a:r>
                      <a:r>
                        <a:rPr lang="lv-LV" sz="1800" dirty="0" smtClean="0"/>
                        <a:t>. €)</a:t>
                      </a:r>
                      <a:endParaRPr lang="lv-LV" sz="1800" b="0" dirty="0"/>
                    </a:p>
                  </a:txBody>
                  <a:tcPr marL="91445" marR="91445" marT="45573" marB="45573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30,9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34,6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38,3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42,0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45,4</a:t>
                      </a: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  <p:sp>
        <p:nvSpPr>
          <p:cNvPr id="9" name="Satura vietturis 2"/>
          <p:cNvSpPr txBox="1">
            <a:spLocks/>
          </p:cNvSpPr>
          <p:nvPr/>
        </p:nvSpPr>
        <p:spPr>
          <a:xfrm>
            <a:off x="395288" y="5921375"/>
            <a:ext cx="7848600" cy="936625"/>
          </a:xfrm>
          <a:prstGeom prst="rect">
            <a:avLst/>
          </a:prstGeom>
        </p:spPr>
        <p:txBody>
          <a:bodyPr/>
          <a:lstStyle>
            <a:lvl1pPr marL="365125" indent="-282575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65125" indent="-282575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85825" indent="-228600">
              <a:spcBef>
                <a:spcPct val="20000"/>
              </a:spcBef>
              <a:buClr>
                <a:srgbClr val="FF67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96963" indent="-173038">
              <a:spcBef>
                <a:spcPct val="20000"/>
              </a:spcBef>
              <a:buClr>
                <a:srgbClr val="909465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96988" indent="-182563">
              <a:spcBef>
                <a:spcPct val="20000"/>
              </a:spcBef>
              <a:buClr>
                <a:srgbClr val="956B43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7541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B43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113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B43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6685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B43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1257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B43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lv-LV" altLang="en-US" sz="1600">
                <a:solidFill>
                  <a:srgbClr val="4A3522"/>
                </a:solidFill>
              </a:rPr>
              <a:t>Mērķis - risināt </a:t>
            </a:r>
            <a:r>
              <a:rPr lang="lv-LV" altLang="en-US" sz="1600" b="1">
                <a:solidFill>
                  <a:srgbClr val="4A3522"/>
                </a:solidFill>
              </a:rPr>
              <a:t>noteiktas grūtības sektoros</a:t>
            </a:r>
            <a:r>
              <a:rPr lang="lv-LV" altLang="en-US" sz="1600">
                <a:solidFill>
                  <a:srgbClr val="4A3522"/>
                </a:solidFill>
              </a:rPr>
              <a:t>, kas nozīmīgi ekonomisku vai sociālu vai vides apstākļu dēļ</a:t>
            </a:r>
          </a:p>
          <a:p>
            <a:pPr lvl="1" algn="just" eaLnBrk="1" hangingPunct="1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lv-LV" altLang="en-US" sz="1600">
                <a:solidFill>
                  <a:srgbClr val="4A3522"/>
                </a:solidFill>
              </a:rPr>
              <a:t>Atbalstu var piešķirt apmērā, lai </a:t>
            </a:r>
            <a:r>
              <a:rPr lang="lv-LV" altLang="en-US" sz="1600" b="1">
                <a:solidFill>
                  <a:srgbClr val="4A3522"/>
                </a:solidFill>
              </a:rPr>
              <a:t>nodrošinātu esošo ražošanas apjomu saglabāšanu</a:t>
            </a:r>
            <a:endParaRPr lang="lv-LV" altLang="en-US" sz="1600">
              <a:solidFill>
                <a:srgbClr val="4A3522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3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607349D-E8D6-4C58-9CA3-491F19C93B8E}" type="slidenum">
              <a:rPr lang="lv-LV" altLang="lv-LV" smtClean="0">
                <a:solidFill>
                  <a:srgbClr val="FFFFFF"/>
                </a:solidFill>
              </a:rPr>
              <a:pPr/>
              <a:t>4</a:t>
            </a:fld>
            <a:endParaRPr lang="lv-LV" altLang="lv-LV" smtClean="0">
              <a:solidFill>
                <a:srgbClr val="FFFFFF"/>
              </a:solidFill>
            </a:endParaRPr>
          </a:p>
        </p:txBody>
      </p:sp>
      <p:sp>
        <p:nvSpPr>
          <p:cNvPr id="6" name="Virsraksts 1"/>
          <p:cNvSpPr txBox="1">
            <a:spLocks/>
          </p:cNvSpPr>
          <p:nvPr/>
        </p:nvSpPr>
        <p:spPr>
          <a:xfrm>
            <a:off x="539750" y="260350"/>
            <a:ext cx="7848600" cy="5857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>
                <a:solidFill>
                  <a:srgbClr val="92D050"/>
                </a:solidFill>
                <a:effectLst/>
                <a:latin typeface="+mn-lt"/>
              </a:rPr>
              <a:t>3</a:t>
            </a: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.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Saistītais atbalsts pa </a:t>
            </a:r>
            <a:r>
              <a:rPr lang="lv-LV" sz="3200" b="1" spc="-1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specializācijām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, milj. €</a:t>
            </a:r>
            <a:endParaRPr lang="lv-LV" sz="3200" b="1" spc="-100" dirty="0">
              <a:solidFill>
                <a:schemeClr val="accent5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922609"/>
            <a:ext cx="7776864" cy="482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05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32A9-C385-47DD-8D2A-1C08D3F57C0B}" type="slidenum">
              <a:rPr lang="lv-LV" altLang="lv-LV" smtClean="0"/>
              <a:pPr/>
              <a:t>5</a:t>
            </a:fld>
            <a:endParaRPr lang="lv-LV" altLang="lv-LV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250877"/>
              </p:ext>
            </p:extLst>
          </p:nvPr>
        </p:nvGraphicFramePr>
        <p:xfrm>
          <a:off x="539552" y="1340768"/>
          <a:ext cx="7273056" cy="5316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520"/>
                <a:gridCol w="864096"/>
                <a:gridCol w="792088"/>
                <a:gridCol w="792088"/>
                <a:gridCol w="792088"/>
                <a:gridCol w="792088"/>
                <a:gridCol w="792088"/>
              </a:tblGrid>
              <a:tr h="370840">
                <a:tc>
                  <a:txBody>
                    <a:bodyPr/>
                    <a:lstStyle/>
                    <a:p>
                      <a:endParaRPr lang="lv-LV" sz="1600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6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2015</a:t>
                      </a:r>
                      <a:endParaRPr lang="lv-LV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6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lv-LV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6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2017</a:t>
                      </a:r>
                      <a:endParaRPr lang="lv-LV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6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2018</a:t>
                      </a:r>
                      <a:endParaRPr lang="lv-LV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6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2019</a:t>
                      </a:r>
                      <a:endParaRPr lang="lv-LV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6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2020</a:t>
                      </a:r>
                      <a:endParaRPr lang="lv-LV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Slaucamās govis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12,4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14,1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15,8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16,3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17,8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19,5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Kazu mātes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Liellopi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3,3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3,7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4,1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5,9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6,6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7,0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Aitu mātes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0,4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0,6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0,6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0,6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0,6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Cietes kartupeļi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Sert</a:t>
                      </a:r>
                      <a:r>
                        <a:rPr lang="lv-LV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stiebrzāļu</a:t>
                      </a:r>
                      <a:r>
                        <a:rPr lang="lv-LV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lv-LV" sz="16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lopb</a:t>
                      </a:r>
                      <a:r>
                        <a:rPr lang="lv-LV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augu </a:t>
                      </a:r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sēkla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Sēklas kartupeļi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Sertificēta labības sēkla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Vasaras rapsis 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1,4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2,8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3,3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3,7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Augļi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0,8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1,1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1,1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Dārzeņi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1,1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1,3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1,4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1,6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1,7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Proteīnaugi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6,1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Mieži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2,9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3,1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3,3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3,5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3,7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lv-LV" sz="16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3,9</a:t>
                      </a:r>
                      <a:endParaRPr lang="lv-LV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  <p:sp>
        <p:nvSpPr>
          <p:cNvPr id="9" name="Virsraksts 1"/>
          <p:cNvSpPr txBox="1">
            <a:spLocks/>
          </p:cNvSpPr>
          <p:nvPr/>
        </p:nvSpPr>
        <p:spPr>
          <a:xfrm>
            <a:off x="179512" y="333374"/>
            <a:ext cx="8316788" cy="107940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defRPr/>
            </a:pPr>
            <a:r>
              <a:rPr lang="lv-LV" sz="3200" b="1" dirty="0">
                <a:solidFill>
                  <a:srgbClr val="92D050"/>
                </a:solidFill>
                <a:latin typeface="+mn-lt"/>
              </a:rPr>
              <a:t>4</a:t>
            </a:r>
            <a:r>
              <a:rPr lang="lv-LV" sz="3200" b="1" dirty="0" smtClean="0">
                <a:solidFill>
                  <a:srgbClr val="92D050"/>
                </a:solidFill>
                <a:latin typeface="+mn-lt"/>
              </a:rPr>
              <a:t>. </a:t>
            </a:r>
            <a:r>
              <a:rPr lang="lv-LV" sz="32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Brīvprātīgā saistītā atbalsta finansējuma apjoms, milj</a:t>
            </a:r>
            <a:r>
              <a:rPr lang="lv-LV" sz="32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. €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lv-LV" sz="3200" b="1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802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32A9-C385-47DD-8D2A-1C08D3F57C0B}" type="slidenum">
              <a:rPr lang="lv-LV" altLang="lv-LV" smtClean="0"/>
              <a:pPr/>
              <a:t>6</a:t>
            </a:fld>
            <a:endParaRPr lang="lv-LV" altLang="lv-LV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924313"/>
              </p:ext>
            </p:extLst>
          </p:nvPr>
        </p:nvGraphicFramePr>
        <p:xfrm>
          <a:off x="251520" y="1268760"/>
          <a:ext cx="7993136" cy="5316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520"/>
                <a:gridCol w="720080"/>
                <a:gridCol w="864096"/>
                <a:gridCol w="792088"/>
                <a:gridCol w="792088"/>
                <a:gridCol w="792088"/>
                <a:gridCol w="792088"/>
                <a:gridCol w="792088"/>
              </a:tblGrid>
              <a:tr h="370840">
                <a:tc>
                  <a:txBody>
                    <a:bodyPr/>
                    <a:lstStyle/>
                    <a:p>
                      <a:endParaRPr lang="lv-LV" sz="1600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noProof="0" dirty="0" err="1" smtClean="0">
                          <a:latin typeface="+mn-lt"/>
                        </a:rPr>
                        <a:t>Mērv</a:t>
                      </a:r>
                      <a:r>
                        <a:rPr lang="lv-LV" sz="1600" noProof="0" dirty="0" smtClean="0">
                          <a:latin typeface="+mn-lt"/>
                        </a:rPr>
                        <a:t>.</a:t>
                      </a:r>
                      <a:endParaRPr lang="lv-LV" sz="1600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6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2015</a:t>
                      </a:r>
                      <a:endParaRPr lang="lv-LV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6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lv-LV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6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2017</a:t>
                      </a:r>
                      <a:endParaRPr lang="lv-LV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6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2018</a:t>
                      </a:r>
                      <a:endParaRPr lang="lv-LV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6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2019</a:t>
                      </a:r>
                      <a:endParaRPr lang="lv-LV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6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2020</a:t>
                      </a:r>
                      <a:endParaRPr lang="lv-LV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Slaucamās govis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lv-LV" sz="1600" noProof="0" dirty="0" smtClean="0">
                          <a:latin typeface="+mn-lt"/>
                        </a:rPr>
                        <a:t>€/</a:t>
                      </a:r>
                      <a:r>
                        <a:rPr lang="lv-LV" sz="1600" noProof="0" dirty="0" err="1" smtClean="0">
                          <a:latin typeface="+mn-lt"/>
                        </a:rPr>
                        <a:t>dz</a:t>
                      </a:r>
                      <a:endParaRPr lang="lv-LV" sz="1600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Kazu mātes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lv-LV" sz="1600" noProof="0" dirty="0" smtClean="0">
                          <a:latin typeface="+mn-lt"/>
                        </a:rPr>
                        <a:t>€/</a:t>
                      </a:r>
                      <a:r>
                        <a:rPr lang="lv-LV" sz="1600" noProof="0" dirty="0" err="1" smtClean="0">
                          <a:latin typeface="+mn-lt"/>
                        </a:rPr>
                        <a:t>dz</a:t>
                      </a:r>
                      <a:endParaRPr lang="lv-LV" sz="1600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Liellopi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lv-LV" sz="1600" noProof="0" dirty="0" smtClean="0">
                          <a:latin typeface="+mn-lt"/>
                        </a:rPr>
                        <a:t>€/</a:t>
                      </a:r>
                      <a:r>
                        <a:rPr lang="lv-LV" sz="1600" noProof="0" dirty="0" err="1" smtClean="0">
                          <a:latin typeface="+mn-lt"/>
                        </a:rPr>
                        <a:t>dz</a:t>
                      </a:r>
                      <a:endParaRPr lang="lv-LV" sz="1600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149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169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179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Aitu mātes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lv-LV" sz="1600" noProof="0" dirty="0" smtClean="0">
                          <a:latin typeface="+mn-lt"/>
                        </a:rPr>
                        <a:t>€/</a:t>
                      </a:r>
                      <a:r>
                        <a:rPr lang="lv-LV" sz="1600" noProof="0" dirty="0" err="1" smtClean="0">
                          <a:latin typeface="+mn-lt"/>
                        </a:rPr>
                        <a:t>dz</a:t>
                      </a:r>
                      <a:endParaRPr lang="lv-LV" sz="1600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Cietes kartupeļi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noProof="0" dirty="0" smtClean="0">
                          <a:latin typeface="+mn-lt"/>
                        </a:rPr>
                        <a:t>€/ha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409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409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409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409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409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409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Sert</a:t>
                      </a:r>
                      <a:r>
                        <a:rPr lang="lv-LV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stiebrzāļu</a:t>
                      </a:r>
                      <a:r>
                        <a:rPr lang="lv-LV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lv-LV" sz="16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lopb</a:t>
                      </a:r>
                      <a:r>
                        <a:rPr lang="lv-LV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augu </a:t>
                      </a:r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sēkla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noProof="0" dirty="0" smtClean="0">
                          <a:latin typeface="+mn-lt"/>
                        </a:rPr>
                        <a:t>€/ha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116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116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116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116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116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116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Sēklas kartupeļi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noProof="0" dirty="0" smtClean="0">
                          <a:latin typeface="+mn-lt"/>
                        </a:rPr>
                        <a:t>€/ha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Sertificēta labības sēkla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noProof="0" dirty="0" smtClean="0">
                          <a:latin typeface="+mn-lt"/>
                        </a:rPr>
                        <a:t>€/ha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Vasaras rapsis 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noProof="0" dirty="0" smtClean="0">
                          <a:latin typeface="+mn-lt"/>
                        </a:rPr>
                        <a:t>€/ha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Augļi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noProof="0" dirty="0" smtClean="0">
                          <a:latin typeface="+mn-lt"/>
                        </a:rPr>
                        <a:t>€/ha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126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178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211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Dārzeņi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noProof="0" dirty="0" smtClean="0">
                          <a:latin typeface="+mn-lt"/>
                        </a:rPr>
                        <a:t>€/ha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302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344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427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469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506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Proteīnaugi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noProof="0" dirty="0" smtClean="0">
                          <a:latin typeface="+mn-lt"/>
                        </a:rPr>
                        <a:t>€/ha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118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154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Mieži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noProof="0" dirty="0" smtClean="0">
                          <a:latin typeface="+mn-lt"/>
                        </a:rPr>
                        <a:t>€/ha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v-LV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  <a:endParaRPr lang="lv-LV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  <p:sp>
        <p:nvSpPr>
          <p:cNvPr id="9" name="Virsraksts 1"/>
          <p:cNvSpPr txBox="1">
            <a:spLocks/>
          </p:cNvSpPr>
          <p:nvPr/>
        </p:nvSpPr>
        <p:spPr>
          <a:xfrm>
            <a:off x="179512" y="333374"/>
            <a:ext cx="8316788" cy="107940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lv-LV" sz="3200" b="1" dirty="0">
                <a:solidFill>
                  <a:srgbClr val="92D050"/>
                </a:solidFill>
                <a:latin typeface="+mn-lt"/>
              </a:rPr>
              <a:t>5</a:t>
            </a:r>
            <a:r>
              <a:rPr lang="lv-LV" sz="3200" b="1" dirty="0" smtClean="0">
                <a:solidFill>
                  <a:srgbClr val="92D050"/>
                </a:solidFill>
                <a:latin typeface="+mn-lt"/>
              </a:rPr>
              <a:t>. </a:t>
            </a:r>
            <a:r>
              <a:rPr lang="lv-LV" sz="32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Brīvprātīgā saistītā atbalsta provizoriskās likmes</a:t>
            </a:r>
            <a:endParaRPr lang="lv-LV" sz="3200" b="1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787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1"/>
          <p:cNvSpPr txBox="1">
            <a:spLocks/>
          </p:cNvSpPr>
          <p:nvPr/>
        </p:nvSpPr>
        <p:spPr>
          <a:xfrm>
            <a:off x="179388" y="250825"/>
            <a:ext cx="8208884" cy="5857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>
                <a:solidFill>
                  <a:srgbClr val="92D050"/>
                </a:solidFill>
                <a:effectLst/>
                <a:latin typeface="+mn-lt"/>
              </a:rPr>
              <a:t>6</a:t>
            </a: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.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Saistītais atbalsts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 par </a:t>
            </a:r>
            <a:r>
              <a:rPr lang="lv-LV" sz="3200" b="1" spc="-100" dirty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slaucamām govīm, ja:</a:t>
            </a:r>
            <a:endParaRPr lang="lv-LV" sz="3200" b="1" spc="-100" dirty="0">
              <a:solidFill>
                <a:schemeClr val="bg2">
                  <a:lumMod val="50000"/>
                </a:schemeClr>
              </a:solidFill>
              <a:effectLst/>
              <a:latin typeface="+mn-lt"/>
            </a:endParaRPr>
          </a:p>
          <a:p>
            <a:pPr>
              <a:defRPr/>
            </a:pPr>
            <a:endParaRPr lang="lv-LV" sz="3000" b="1" dirty="0">
              <a:effectLst/>
            </a:endParaRPr>
          </a:p>
        </p:txBody>
      </p:sp>
      <p:sp>
        <p:nvSpPr>
          <p:cNvPr id="4" name="Satura vietturis 2"/>
          <p:cNvSpPr txBox="1">
            <a:spLocks/>
          </p:cNvSpPr>
          <p:nvPr/>
        </p:nvSpPr>
        <p:spPr bwMode="auto">
          <a:xfrm>
            <a:off x="315537" y="717022"/>
            <a:ext cx="7936585" cy="6024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539750" indent="-539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lvl="1" algn="just" eaLnBrk="1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Tās ir turētas ganāmpulkā 3 mēnešus pēc kārtas, sākot no kārtējā gada 15.maija;</a:t>
            </a:r>
          </a:p>
          <a:p>
            <a:pPr lvl="1" algn="just" eaLnBrk="1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To izslaukums standarta laktācijā, kas noslēgta pārraudzības gadā no iepriekšējā gada 1.oktobra līdz kārtējā gada 30.septembrim, ir vismaz:</a:t>
            </a:r>
          </a:p>
          <a:p>
            <a:pPr marL="900000" lvl="2" indent="-342900" algn="just" eaLnBrk="1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lv-LV" sz="20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4 500 kg – govīm turētām saskaņā ar bioloģisko metodi;</a:t>
            </a:r>
          </a:p>
          <a:p>
            <a:pPr marL="900000" lvl="2" indent="-342900" algn="just" eaLnBrk="1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lv-LV" sz="20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5 500 kg – pārējām govīm.</a:t>
            </a:r>
          </a:p>
          <a:p>
            <a:pPr marL="900000" lvl="2" indent="-342900" algn="just" eaLnBrk="1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lv-LV" sz="20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Izņemot pirmpienēm, kuru </a:t>
            </a:r>
            <a:r>
              <a:rPr lang="lv-LV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standarta laktācija tiek uzsākta </a:t>
            </a:r>
            <a:r>
              <a:rPr lang="lv-LV" sz="20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pārraudzības </a:t>
            </a:r>
            <a:r>
              <a:rPr lang="lv-LV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gadā no iepriekšējā gada 1.okt. līdz kārtējā gada </a:t>
            </a:r>
            <a:r>
              <a:rPr lang="lv-LV" sz="20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30.septembrim, izslaukuma prasība netiek attiecināta;</a:t>
            </a:r>
            <a:endParaRPr lang="lv-LV" sz="20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lvl="1" algn="just" eaLnBrk="1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Lauksaimnieks veic piena izmantošanas, realizācijas uzskaiti, nodrošina  piena izslaukuma kontroli, datu sagatavošanu un uzglabāšanu saskaņā ar normatīvajiem aktiem par pārraudzību;</a:t>
            </a:r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b="1" dirty="0">
                <a:solidFill>
                  <a:srgbClr val="FF0000"/>
                </a:solidFill>
              </a:rPr>
              <a:t>Apzīmēšanas un reģistrēšanas prasības ir izpildītas uz 15.maiju un turēšanas perioda laikā</a:t>
            </a:r>
            <a:r>
              <a:rPr lang="lv-LV" sz="2400" dirty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32A9-C385-47DD-8D2A-1C08D3F57C0B}" type="slidenum">
              <a:rPr lang="lv-LV" altLang="lv-LV" smtClean="0"/>
              <a:pPr/>
              <a:t>7</a:t>
            </a:fld>
            <a:endParaRPr lang="lv-LV" altLang="lv-LV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2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1A32A9-C385-47DD-8D2A-1C08D3F57C0B}" type="slidenum">
              <a:rPr lang="en-US" smtClean="0"/>
              <a:pPr algn="ctr"/>
              <a:t>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  <p:sp>
        <p:nvSpPr>
          <p:cNvPr id="5" name="Virsraksts 1"/>
          <p:cNvSpPr txBox="1">
            <a:spLocks/>
          </p:cNvSpPr>
          <p:nvPr/>
        </p:nvSpPr>
        <p:spPr>
          <a:xfrm>
            <a:off x="179388" y="116632"/>
            <a:ext cx="8209036" cy="108012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>
                <a:solidFill>
                  <a:srgbClr val="92D050"/>
                </a:solidFill>
                <a:effectLst/>
                <a:latin typeface="+mn-lt"/>
              </a:rPr>
              <a:t>7. 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Piemērs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atbalsta tiesīguma noteikšanai – pēc turēšanas perioda un izslaukuma prasības</a:t>
            </a:r>
            <a:endParaRPr lang="lv-LV" sz="3200" b="1" spc="-100" dirty="0">
              <a:solidFill>
                <a:schemeClr val="bg2">
                  <a:lumMod val="50000"/>
                </a:schemeClr>
              </a:solidFill>
              <a:effectLst/>
              <a:latin typeface="+mn-lt"/>
            </a:endParaRPr>
          </a:p>
          <a:p>
            <a:pPr>
              <a:defRPr/>
            </a:pPr>
            <a:endParaRPr lang="lv-LV" sz="3000" b="1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6792"/>
            <a:ext cx="9156526" cy="460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18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1A32A9-C385-47DD-8D2A-1C08D3F57C0B}" type="slidenum">
              <a:rPr lang="en-US" smtClean="0"/>
              <a:pPr algn="ctr"/>
              <a:t>9</a:t>
            </a:fld>
            <a:endParaRPr lang="en-US"/>
          </a:p>
        </p:txBody>
      </p:sp>
      <p:sp>
        <p:nvSpPr>
          <p:cNvPr id="4" name="Virsraksts 1"/>
          <p:cNvSpPr txBox="1">
            <a:spLocks/>
          </p:cNvSpPr>
          <p:nvPr/>
        </p:nvSpPr>
        <p:spPr>
          <a:xfrm>
            <a:off x="179388" y="250825"/>
            <a:ext cx="8425060" cy="94592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2800" b="1" spc="-100" dirty="0">
                <a:solidFill>
                  <a:srgbClr val="92D050"/>
                </a:solidFill>
                <a:effectLst/>
                <a:latin typeface="+mn-lt"/>
              </a:rPr>
              <a:t>8</a:t>
            </a:r>
            <a:r>
              <a:rPr lang="lv-LV" sz="2800" b="1" spc="-100" dirty="0" smtClean="0">
                <a:solidFill>
                  <a:srgbClr val="92D050"/>
                </a:solidFill>
                <a:effectLst/>
                <a:latin typeface="+mn-lt"/>
              </a:rPr>
              <a:t>. </a:t>
            </a:r>
            <a:r>
              <a:rPr lang="lv-LV" sz="28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</a:t>
            </a:r>
            <a:r>
              <a:rPr lang="lv-LV" sz="28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aistīto atba</a:t>
            </a:r>
            <a:r>
              <a:rPr lang="lv-LV" sz="28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lstu </a:t>
            </a:r>
            <a:r>
              <a:rPr lang="lv-LV" sz="28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par l/s dzīvniekiem var saņemt, </a:t>
            </a:r>
            <a:r>
              <a:rPr lang="lv-LV" sz="28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ja tie ir </a:t>
            </a:r>
            <a:r>
              <a:rPr lang="lv-LV" sz="2800" b="1" spc="-100" dirty="0">
                <a:solidFill>
                  <a:srgbClr val="92D050"/>
                </a:solidFill>
                <a:effectLst/>
                <a:latin typeface="+mn-lt"/>
              </a:rPr>
              <a:t>reģistrēti un apzīmēti un laicīgi iesniegta informācija LDC:</a:t>
            </a:r>
          </a:p>
          <a:p>
            <a:pPr>
              <a:defRPr/>
            </a:pPr>
            <a:endParaRPr lang="lv-LV" sz="2800" b="1" dirty="0"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8083716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27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1A32A9-C385-47DD-8D2A-1C08D3F57C0B}" type="slidenum">
              <a:rPr lang="en-US" smtClean="0"/>
              <a:pPr algn="ctr"/>
              <a:t>10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250825"/>
            <a:ext cx="680680" cy="534297"/>
          </a:xfrm>
          <a:prstGeom prst="rect">
            <a:avLst/>
          </a:prstGeom>
        </p:spPr>
      </p:pic>
      <p:sp>
        <p:nvSpPr>
          <p:cNvPr id="4" name="Virsraksts 1"/>
          <p:cNvSpPr txBox="1">
            <a:spLocks/>
          </p:cNvSpPr>
          <p:nvPr/>
        </p:nvSpPr>
        <p:spPr>
          <a:xfrm>
            <a:off x="179388" y="44624"/>
            <a:ext cx="8208884" cy="860704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2800" b="1" spc="-100" dirty="0">
                <a:solidFill>
                  <a:srgbClr val="92D050"/>
                </a:solidFill>
                <a:effectLst/>
                <a:latin typeface="+mn-lt"/>
              </a:rPr>
              <a:t>9</a:t>
            </a:r>
            <a:r>
              <a:rPr lang="lv-LV" sz="2800" b="1" spc="-100" dirty="0" smtClean="0">
                <a:solidFill>
                  <a:srgbClr val="92D050"/>
                </a:solidFill>
                <a:effectLst/>
                <a:latin typeface="+mn-lt"/>
              </a:rPr>
              <a:t>. </a:t>
            </a:r>
            <a:r>
              <a:rPr lang="lv-LV" sz="28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Piemērs </a:t>
            </a:r>
            <a:r>
              <a:rPr lang="lv-LV" sz="28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atbalsta tiesīguma noteikšanai - pēc apzīmēšanas un reģistrēšanas prasību izpildes</a:t>
            </a:r>
            <a:endParaRPr lang="lv-LV" sz="2800" b="1" spc="-100" dirty="0">
              <a:solidFill>
                <a:schemeClr val="bg2">
                  <a:lumMod val="50000"/>
                </a:schemeClr>
              </a:solidFill>
              <a:effectLst/>
              <a:latin typeface="+mn-lt"/>
            </a:endParaRPr>
          </a:p>
          <a:p>
            <a:pPr>
              <a:defRPr/>
            </a:pPr>
            <a:endParaRPr lang="lv-LV" sz="2800" b="1" dirty="0">
              <a:effectLst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196752"/>
            <a:ext cx="8505438" cy="565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730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1A32A9-C385-47DD-8D2A-1C08D3F57C0B}" type="slidenum">
              <a:rPr lang="en-US" smtClean="0"/>
              <a:pPr algn="ctr"/>
              <a:t>11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060806"/>
              </p:ext>
            </p:extLst>
          </p:nvPr>
        </p:nvGraphicFramePr>
        <p:xfrm>
          <a:off x="201613" y="2139825"/>
          <a:ext cx="8114803" cy="4116918"/>
        </p:xfrm>
        <a:graphic>
          <a:graphicData uri="http://schemas.openxmlformats.org/drawingml/2006/table">
            <a:tbl>
              <a:tblPr/>
              <a:tblGrid>
                <a:gridCol w="2643537"/>
                <a:gridCol w="5471266"/>
              </a:tblGrid>
              <a:tr h="8006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9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5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1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3352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7924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2496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7068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38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altLang="lv-LV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Neatbilstošo dzīvnieku</a:t>
                      </a:r>
                    </a:p>
                    <a:p>
                      <a:pPr marL="0" marR="0" lvl="0" indent="0" algn="ctr" defTabSz="938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altLang="lv-LV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procentuālā daļa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9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5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1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3352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7924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2496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7068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38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altLang="lv-LV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Samazinājums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8006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9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5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1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3352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7924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2496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7068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38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altLang="lv-LV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līdz 10,00%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9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5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1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3352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7924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2496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7068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38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alt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atbalstu </a:t>
                      </a:r>
                      <a:r>
                        <a:rPr kumimoji="0" lang="lv-LV" altLang="lv-LV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samazina</a:t>
                      </a:r>
                      <a:r>
                        <a:rPr kumimoji="0" lang="lv-LV" alt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par aprēķināto neatbilstošo dzīvnieku procentuālo daļu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</a:tr>
              <a:tr h="8006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9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5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1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3352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7924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2496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7068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38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alt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no 10,01 līdz 20,00% 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9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5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1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3352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7924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2496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7068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38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alt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atbalstu </a:t>
                      </a:r>
                      <a:r>
                        <a:rPr kumimoji="0" lang="lv-LV" altLang="lv-LV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samazina </a:t>
                      </a:r>
                      <a:r>
                        <a:rPr kumimoji="0" lang="lv-LV" alt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par divkāršu aprēķināto neatbilstošo dzīvnieku procentuālo daļu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8006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9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5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1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3352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7924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2496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7068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38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altLang="lv-LV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no 20,01 līdz 50,00% 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9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5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1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3352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7924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2496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7068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38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alt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atbalstu </a:t>
                      </a:r>
                      <a:r>
                        <a:rPr kumimoji="0" lang="lv-LV" altLang="lv-LV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nepiešķir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</a:tr>
              <a:tr h="8006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9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5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1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3352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7924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2496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7068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38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altLang="lv-LV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vairāk par 50,00%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9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5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1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3352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7924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2496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706813" indent="-49213" defTabSz="9382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38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altLang="lv-LV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atbalstu </a:t>
                      </a:r>
                      <a:r>
                        <a:rPr kumimoji="0" lang="lv-LV" altLang="lv-LV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nepiešķir</a:t>
                      </a:r>
                      <a:r>
                        <a:rPr kumimoji="0" lang="lv-LV" altLang="lv-LV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, kā arī tiek aprēķināta trīsgadīgā sankcija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</a:tbl>
          </a:graphicData>
        </a:graphic>
      </p:graphicFrame>
      <p:sp>
        <p:nvSpPr>
          <p:cNvPr id="4" name="Virsraksts 1"/>
          <p:cNvSpPr txBox="1">
            <a:spLocks/>
          </p:cNvSpPr>
          <p:nvPr/>
        </p:nvSpPr>
        <p:spPr>
          <a:xfrm>
            <a:off x="210892" y="396006"/>
            <a:ext cx="8208884" cy="1592834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just">
              <a:defRPr/>
            </a:pP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10.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Sankcijas – maksājumu samazināšana, ja netiek ievērotas atbilstības prasības par dzīvniekiem (tai skaitā identificēšanas un reģistrēšanas)</a:t>
            </a:r>
            <a:endParaRPr lang="lv-LV" sz="3000" b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61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1"/>
          <p:cNvSpPr txBox="1">
            <a:spLocks/>
          </p:cNvSpPr>
          <p:nvPr/>
        </p:nvSpPr>
        <p:spPr>
          <a:xfrm>
            <a:off x="210892" y="396006"/>
            <a:ext cx="8208884" cy="5857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11.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Saistītais atbalsts 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par</a:t>
            </a:r>
            <a:r>
              <a:rPr lang="lv-LV" sz="3200" b="1" spc="-100" dirty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 kazām</a:t>
            </a:r>
            <a:endParaRPr lang="lv-LV" sz="3000" b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32A9-C385-47DD-8D2A-1C08D3F57C0B}" type="slidenum">
              <a:rPr lang="lv-LV" altLang="lv-LV" smtClean="0"/>
              <a:pPr/>
              <a:t>12</a:t>
            </a:fld>
            <a:endParaRPr lang="lv-LV" altLang="lv-LV"/>
          </a:p>
        </p:txBody>
      </p:sp>
      <p:sp>
        <p:nvSpPr>
          <p:cNvPr id="6" name="Satura vietturis 2"/>
          <p:cNvSpPr txBox="1">
            <a:spLocks/>
          </p:cNvSpPr>
          <p:nvPr/>
        </p:nvSpPr>
        <p:spPr bwMode="auto">
          <a:xfrm>
            <a:off x="210893" y="1268760"/>
            <a:ext cx="8105523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539750" indent="-539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lvl="1" indent="0" algn="just"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Atbalstu var saņemt par kazu mātēm, ja:</a:t>
            </a:r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G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anāmpulkā ir vismaz 3 </a:t>
            </a:r>
            <a:r>
              <a:rPr lang="lv-LV" sz="2400" dirty="0" err="1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atbalsttiesīgas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 kazas;</a:t>
            </a:r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Tās ir atnesušās laikposmā no </a:t>
            </a:r>
            <a:r>
              <a:rPr lang="lv-LV" sz="2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iepriekšējā gada 1.oktobra līdz kārtējā gada 30.septembrim;</a:t>
            </a:r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Tās ganāmpulkā ir noturētas 3 mēnešus ilgu turēšanas periodu, sākot </a:t>
            </a:r>
            <a:r>
              <a:rPr lang="lv-LV" sz="2400" dirty="0" smtClean="0"/>
              <a:t>no </a:t>
            </a:r>
            <a:r>
              <a:rPr lang="lv-LV" sz="2400" dirty="0"/>
              <a:t>kārtējā gada 15. </a:t>
            </a:r>
            <a:r>
              <a:rPr lang="lv-LV" sz="2400" dirty="0" smtClean="0"/>
              <a:t>maija;</a:t>
            </a:r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b="1" dirty="0" smtClean="0">
                <a:solidFill>
                  <a:srgbClr val="FF0000"/>
                </a:solidFill>
              </a:rPr>
              <a:t>Apzīmēšanas </a:t>
            </a:r>
            <a:r>
              <a:rPr lang="lv-LV" sz="2400" b="1" dirty="0">
                <a:solidFill>
                  <a:srgbClr val="FF0000"/>
                </a:solidFill>
              </a:rPr>
              <a:t>un reģistrēšanas </a:t>
            </a:r>
            <a:r>
              <a:rPr lang="lv-LV" sz="2400" b="1" dirty="0" smtClean="0">
                <a:solidFill>
                  <a:srgbClr val="FF0000"/>
                </a:solidFill>
              </a:rPr>
              <a:t>prasības ir izpildītas </a:t>
            </a:r>
            <a:r>
              <a:rPr lang="lv-LV" sz="2400" b="1" dirty="0">
                <a:solidFill>
                  <a:srgbClr val="FF0000"/>
                </a:solidFill>
              </a:rPr>
              <a:t>uz 15.maiju un turēšanas perioda </a:t>
            </a:r>
            <a:r>
              <a:rPr lang="lv-LV" sz="2400" b="1" dirty="0" smtClean="0">
                <a:solidFill>
                  <a:srgbClr val="FF0000"/>
                </a:solidFill>
              </a:rPr>
              <a:t>laikā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lv-LV" sz="2400" dirty="0">
              <a:solidFill>
                <a:schemeClr val="accent5">
                  <a:lumMod val="50000"/>
                </a:schemeClr>
              </a:solidFill>
            </a:endParaRPr>
          </a:p>
          <a:p>
            <a:pPr marL="0" lvl="1" indent="0" algn="just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defRPr/>
            </a:pPr>
            <a:endParaRPr lang="lv-LV" sz="2400" dirty="0" smtClean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4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1"/>
          <p:cNvSpPr txBox="1">
            <a:spLocks/>
          </p:cNvSpPr>
          <p:nvPr/>
        </p:nvSpPr>
        <p:spPr>
          <a:xfrm>
            <a:off x="210892" y="396006"/>
            <a:ext cx="8208884" cy="5857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12.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Saistītais atbalsts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 par </a:t>
            </a:r>
            <a:r>
              <a:rPr lang="lv-LV" sz="3200" b="1" spc="-100" dirty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liellopiem</a:t>
            </a:r>
            <a:endParaRPr lang="lv-LV" sz="3000" b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32A9-C385-47DD-8D2A-1C08D3F57C0B}" type="slidenum">
              <a:rPr lang="lv-LV" altLang="lv-LV" smtClean="0"/>
              <a:pPr/>
              <a:t>13</a:t>
            </a:fld>
            <a:endParaRPr lang="lv-LV" altLang="lv-LV"/>
          </a:p>
        </p:txBody>
      </p:sp>
      <p:sp>
        <p:nvSpPr>
          <p:cNvPr id="6" name="Satura vietturis 2"/>
          <p:cNvSpPr txBox="1">
            <a:spLocks/>
          </p:cNvSpPr>
          <p:nvPr/>
        </p:nvSpPr>
        <p:spPr bwMode="auto">
          <a:xfrm>
            <a:off x="347041" y="947588"/>
            <a:ext cx="7753351" cy="5649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539750" indent="-539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lvl="1" indent="0" algn="just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Atbalstu var piešķirt par liellopiem:</a:t>
            </a:r>
          </a:p>
          <a:p>
            <a:pPr lvl="1" algn="just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Buļļi, vērši un teles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, kas saimniecībā sasnieguši 16 mēnešu vecumu kārtējā gadā;</a:t>
            </a:r>
          </a:p>
          <a:p>
            <a:pPr lvl="1" algn="just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Zīdītājgovīm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, kuras neslauc, bet izmanto teļu zīdīšanai.</a:t>
            </a:r>
          </a:p>
          <a:p>
            <a:pPr lvl="1" algn="just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endParaRPr lang="lv-LV" sz="2400" dirty="0" smtClean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0" lvl="1" indent="0" algn="just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lv-LV" sz="2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Atbalstu </a:t>
            </a: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piešķir par liellopiem, </a:t>
            </a:r>
            <a:r>
              <a:rPr lang="lv-LV" sz="2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ja: </a:t>
            </a:r>
          </a:p>
          <a:p>
            <a:pPr lvl="1" algn="just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Tie ir gaļas šķirnes, kombinētās (piena-gaļas) šķirnes vai iegūti krustojumā ar šo šķirņu dzīvniekiem;</a:t>
            </a:r>
          </a:p>
          <a:p>
            <a:pPr lvl="1" algn="just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Buļļi, vērši un teles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 turēti ganāmpulkā 6 mēnešus ilgu turēšanas periodu, kas noslēdzas 16 mēnešu vecuma sasniegšanas dienā;</a:t>
            </a:r>
          </a:p>
          <a:p>
            <a:pPr lvl="1" algn="just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Zīdītājgovis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 turētas ganāmpulkā 6 mēnešus, sākot no kārtējā gada 15.maija;</a:t>
            </a:r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b="1" dirty="0">
                <a:solidFill>
                  <a:srgbClr val="FF0000"/>
                </a:solidFill>
              </a:rPr>
              <a:t>Apzīmēšanas un reģistrēšanas prasības ir izpildītas uz </a:t>
            </a:r>
            <a:r>
              <a:rPr lang="lv-LV" sz="2400" b="1" dirty="0" smtClean="0">
                <a:solidFill>
                  <a:srgbClr val="FF0000"/>
                </a:solidFill>
              </a:rPr>
              <a:t>turēšanas perioda pirmo dienu un tā </a:t>
            </a:r>
            <a:r>
              <a:rPr lang="lv-LV" sz="2400" b="1" dirty="0">
                <a:solidFill>
                  <a:srgbClr val="FF0000"/>
                </a:solidFill>
              </a:rPr>
              <a:t>laikā</a:t>
            </a:r>
            <a:r>
              <a:rPr lang="lv-LV" sz="2400" dirty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0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1A32A9-C385-47DD-8D2A-1C08D3F57C0B}" type="slidenum">
              <a:rPr lang="en-US" smtClean="0"/>
              <a:pPr algn="ctr"/>
              <a:t>14</a:t>
            </a:fld>
            <a:endParaRPr lang="en-US"/>
          </a:p>
        </p:txBody>
      </p:sp>
      <p:sp>
        <p:nvSpPr>
          <p:cNvPr id="3" name="Virsraksts 1"/>
          <p:cNvSpPr txBox="1">
            <a:spLocks/>
          </p:cNvSpPr>
          <p:nvPr/>
        </p:nvSpPr>
        <p:spPr>
          <a:xfrm>
            <a:off x="179512" y="260648"/>
            <a:ext cx="8208884" cy="584722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2800" b="1" spc="-100" dirty="0" smtClean="0">
                <a:solidFill>
                  <a:srgbClr val="92D050"/>
                </a:solidFill>
                <a:effectLst/>
                <a:latin typeface="+mn-lt"/>
              </a:rPr>
              <a:t>13. </a:t>
            </a:r>
            <a:r>
              <a:rPr lang="lv-LV" sz="28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Liellopu gaļas šķirņu un kombinēto šķirņu saraksts</a:t>
            </a:r>
            <a:endParaRPr lang="lv-LV" sz="2800" b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479742"/>
              </p:ext>
            </p:extLst>
          </p:nvPr>
        </p:nvGraphicFramePr>
        <p:xfrm>
          <a:off x="899592" y="908720"/>
          <a:ext cx="6336704" cy="574027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648072"/>
                <a:gridCol w="3672408"/>
                <a:gridCol w="2016224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</a:rPr>
                        <a:t>Gaļas šķirnes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</a:rPr>
                        <a:t>Saīsinājums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12.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err="1">
                          <a:effectLst/>
                          <a:latin typeface="+mn-lt"/>
                        </a:rPr>
                        <a:t>Šarolē</a:t>
                      </a:r>
                      <a:r>
                        <a:rPr lang="lv-LV" sz="1600" dirty="0">
                          <a:effectLst/>
                          <a:latin typeface="+mn-lt"/>
                        </a:rPr>
                        <a:t> 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err="1">
                          <a:effectLst/>
                          <a:latin typeface="+mn-lt"/>
                        </a:rPr>
                        <a:t>Herefordas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err="1">
                          <a:effectLst/>
                          <a:latin typeface="+mn-lt"/>
                        </a:rPr>
                        <a:t>Aberdinangus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err="1">
                          <a:effectLst/>
                          <a:latin typeface="+mn-lt"/>
                        </a:rPr>
                        <a:t>Limuzinas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err="1">
                          <a:effectLst/>
                          <a:latin typeface="+mn-lt"/>
                        </a:rPr>
                        <a:t>Hailandes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err="1">
                          <a:effectLst/>
                          <a:latin typeface="+mn-lt"/>
                        </a:rPr>
                        <a:t>Galovejas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Beļģijas zilā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err="1">
                          <a:effectLst/>
                          <a:latin typeface="+mn-lt"/>
                        </a:rPr>
                        <a:t>Hekes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Blondais </a:t>
                      </a:r>
                      <a:r>
                        <a:rPr lang="lv-LV" sz="1600" dirty="0" err="1">
                          <a:effectLst/>
                          <a:latin typeface="+mn-lt"/>
                        </a:rPr>
                        <a:t>akvitānietis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err="1">
                          <a:effectLst/>
                          <a:latin typeface="+mn-lt"/>
                        </a:rPr>
                        <a:t>Aubrak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Pjemontas 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err="1">
                          <a:effectLst/>
                          <a:latin typeface="+mn-lt"/>
                        </a:rPr>
                        <a:t>Deksteras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err="1">
                          <a:effectLst/>
                          <a:latin typeface="+mn-lt"/>
                        </a:rPr>
                        <a:t>Saleras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err="1">
                          <a:effectLst/>
                          <a:latin typeface="+mn-lt"/>
                        </a:rPr>
                        <a:t>Shorthorn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Gaļas šķirņu krustojums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SA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HE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AB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LI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HA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GA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BZ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HK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BA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AU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PM 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DR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SL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BS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XG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Kombinētās (Piena-gaļas) šķirnes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5.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Stepju pelēkā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err="1">
                          <a:effectLst/>
                          <a:latin typeface="+mn-lt"/>
                        </a:rPr>
                        <a:t>Simentāles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Tiroles pelēkā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err="1">
                          <a:effectLst/>
                          <a:latin typeface="+mn-lt"/>
                        </a:rPr>
                        <a:t>Montbeljardas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Šveices brūnā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SP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SI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TP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MO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effectLst/>
                          <a:latin typeface="+mn-lt"/>
                        </a:rPr>
                        <a:t>OB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9235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1"/>
          <p:cNvSpPr txBox="1">
            <a:spLocks/>
          </p:cNvSpPr>
          <p:nvPr/>
        </p:nvSpPr>
        <p:spPr>
          <a:xfrm>
            <a:off x="210892" y="396006"/>
            <a:ext cx="8208884" cy="5857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14.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Saistītais atbalsts 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par</a:t>
            </a:r>
            <a:r>
              <a:rPr lang="lv-LV" sz="3200" b="1" spc="-100" dirty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 aitu mātēm</a:t>
            </a:r>
            <a:endParaRPr lang="lv-LV" sz="3000" b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32A9-C385-47DD-8D2A-1C08D3F57C0B}" type="slidenum">
              <a:rPr lang="lv-LV" altLang="lv-LV" smtClean="0"/>
              <a:pPr/>
              <a:t>15</a:t>
            </a:fld>
            <a:endParaRPr lang="lv-LV" altLang="lv-LV"/>
          </a:p>
        </p:txBody>
      </p:sp>
      <p:sp>
        <p:nvSpPr>
          <p:cNvPr id="6" name="Satura vietturis 2"/>
          <p:cNvSpPr txBox="1">
            <a:spLocks/>
          </p:cNvSpPr>
          <p:nvPr/>
        </p:nvSpPr>
        <p:spPr bwMode="auto">
          <a:xfrm>
            <a:off x="347041" y="1268760"/>
            <a:ext cx="7936585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539750" indent="-539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lvl="1" indent="0" algn="just"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Atbalstu var saņemt par aitu mātēm, </a:t>
            </a:r>
            <a:r>
              <a:rPr lang="lv-LV" sz="2400" b="1" dirty="0">
                <a:solidFill>
                  <a:schemeClr val="accent5">
                    <a:lumMod val="50000"/>
                  </a:schemeClr>
                </a:solidFill>
              </a:rPr>
              <a:t>ja </a:t>
            </a: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</a:rPr>
              <a:t>:</a:t>
            </a:r>
            <a:endParaRPr lang="lv-LV" sz="2400" dirty="0" smtClean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>
                <a:solidFill>
                  <a:schemeClr val="accent5">
                    <a:lumMod val="50000"/>
                  </a:schemeClr>
                </a:solidFill>
              </a:rPr>
              <a:t>G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</a:rPr>
              <a:t>anāmpulkā </a:t>
            </a:r>
            <a:r>
              <a:rPr lang="lv-LV" sz="2400" dirty="0">
                <a:solidFill>
                  <a:schemeClr val="accent5">
                    <a:lumMod val="50000"/>
                  </a:schemeClr>
                </a:solidFill>
              </a:rPr>
              <a:t>ir vismaz 3 </a:t>
            </a:r>
            <a:r>
              <a:rPr lang="lv-LV" sz="2400" dirty="0" err="1">
                <a:solidFill>
                  <a:schemeClr val="accent5">
                    <a:lumMod val="50000"/>
                  </a:schemeClr>
                </a:solidFill>
              </a:rPr>
              <a:t>atbalsttiesīgas</a:t>
            </a:r>
            <a:r>
              <a:rPr lang="lv-LV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</a:rPr>
              <a:t>aitu mātes;</a:t>
            </a:r>
            <a:endParaRPr lang="lv-LV" sz="2400" dirty="0">
              <a:solidFill>
                <a:schemeClr val="accent5">
                  <a:lumMod val="50000"/>
                </a:schemeClr>
              </a:solidFill>
            </a:endParaRPr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>
                <a:solidFill>
                  <a:schemeClr val="accent5">
                    <a:lumMod val="50000"/>
                  </a:schemeClr>
                </a:solidFill>
              </a:rPr>
              <a:t>T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</a:rPr>
              <a:t>ās ir atnesušās laikposmā </a:t>
            </a:r>
            <a:r>
              <a:rPr lang="lv-LV" sz="2400" dirty="0">
                <a:solidFill>
                  <a:schemeClr val="accent5">
                    <a:lumMod val="50000"/>
                  </a:schemeClr>
                </a:solidFill>
              </a:rPr>
              <a:t>no iepriekšējā gada 1.oktobra līdz kārtējā gada 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</a:rPr>
              <a:t>30.septembrim;</a:t>
            </a:r>
            <a:endParaRPr lang="lv-LV" sz="2400" dirty="0">
              <a:solidFill>
                <a:schemeClr val="accent5">
                  <a:lumMod val="50000"/>
                </a:schemeClr>
              </a:solidFill>
            </a:endParaRPr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</a:rPr>
              <a:t>Ganāmpulkā tās turētas 3 mēnešus pēc kārtas, sākot </a:t>
            </a:r>
            <a:r>
              <a:rPr lang="lv-LV" sz="2400" dirty="0" smtClean="0"/>
              <a:t>no kārtējā gada 1. jūlija;</a:t>
            </a:r>
            <a:endParaRPr lang="lv-LV" sz="2400" dirty="0"/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T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ās ir gaļas šķirnes, kombinētās (vilnas-gaļas) vai iegūtas krustojot ar kādu no šīm šķirnēm;</a:t>
            </a:r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b="1" dirty="0">
                <a:solidFill>
                  <a:srgbClr val="FF0000"/>
                </a:solidFill>
              </a:rPr>
              <a:t>Apzīmēšanas un reģistrēšanas prasības ir izpildītas uz </a:t>
            </a:r>
            <a:r>
              <a:rPr lang="lv-LV" sz="2400" b="1" dirty="0" smtClean="0">
                <a:solidFill>
                  <a:srgbClr val="FF0000"/>
                </a:solidFill>
              </a:rPr>
              <a:t>1.jūliju </a:t>
            </a:r>
            <a:r>
              <a:rPr lang="lv-LV" sz="2400" b="1" dirty="0">
                <a:solidFill>
                  <a:srgbClr val="FF0000"/>
                </a:solidFill>
              </a:rPr>
              <a:t>un turēšanas perioda laikā</a:t>
            </a:r>
            <a:r>
              <a:rPr lang="lv-LV" sz="2400" dirty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7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1A32A9-C385-47DD-8D2A-1C08D3F57C0B}" type="slidenum">
              <a:rPr lang="en-US" smtClean="0"/>
              <a:pPr algn="ctr"/>
              <a:t>16</a:t>
            </a:fld>
            <a:endParaRPr lang="en-US"/>
          </a:p>
        </p:txBody>
      </p:sp>
      <p:sp>
        <p:nvSpPr>
          <p:cNvPr id="3" name="Virsraksts 1"/>
          <p:cNvSpPr txBox="1">
            <a:spLocks/>
          </p:cNvSpPr>
          <p:nvPr/>
        </p:nvSpPr>
        <p:spPr>
          <a:xfrm>
            <a:off x="307082" y="44624"/>
            <a:ext cx="8208884" cy="5857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15.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Saistītais atbalsts 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par</a:t>
            </a:r>
            <a:r>
              <a:rPr lang="lv-LV" sz="3200" b="1" spc="-100" dirty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 aitu mātēm</a:t>
            </a:r>
            <a:endParaRPr lang="lv-LV" sz="3000" b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680750"/>
              </p:ext>
            </p:extLst>
          </p:nvPr>
        </p:nvGraphicFramePr>
        <p:xfrm>
          <a:off x="467544" y="648618"/>
          <a:ext cx="6480720" cy="2560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2544"/>
                <a:gridCol w="4295361"/>
                <a:gridCol w="1472815"/>
              </a:tblGrid>
              <a:tr h="0">
                <a:tc>
                  <a:txBody>
                    <a:bodyPr/>
                    <a:lstStyle/>
                    <a:p>
                      <a:pPr indent="57150" algn="just">
                        <a:spcAft>
                          <a:spcPts val="0"/>
                        </a:spcAft>
                      </a:pP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Gaļas šķirnes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Saīsinājums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  <a:r>
                        <a:rPr lang="lv-LV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Il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France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Tekselas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Igaunijas </a:t>
                      </a: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Baltgalve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Šarolē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Vācijas </a:t>
                      </a: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Merino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vietējā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Swifter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Sufolkas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Dorperas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Dorsetas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Persijas </a:t>
                      </a: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melngalve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Gaļas šķirņu krustojums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IF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IB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VMV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SW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DOR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XG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919240"/>
              </p:ext>
            </p:extLst>
          </p:nvPr>
        </p:nvGraphicFramePr>
        <p:xfrm>
          <a:off x="467544" y="3501007"/>
          <a:ext cx="6480720" cy="2987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2544"/>
                <a:gridCol w="4295361"/>
                <a:gridCol w="1472815"/>
              </a:tblGrid>
              <a:tr h="141352">
                <a:tc>
                  <a:txBody>
                    <a:bodyPr/>
                    <a:lstStyle/>
                    <a:p>
                      <a:pPr indent="57150" algn="just">
                        <a:spcAft>
                          <a:spcPts val="0"/>
                        </a:spcAft>
                      </a:pP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Kombinētās (vilnas-gaļas) šķirnes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Saīsinājums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Latvijas tumšgalve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Igaunijas tumšgalve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Lietuvas </a:t>
                      </a: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melngalve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Vācijas </a:t>
                      </a: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melngalve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Oksfordaunas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Hempšīras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Haidšnukes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ragainā pelēkā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Somijas </a:t>
                      </a: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landrase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Soa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Gotlandes</a:t>
                      </a:r>
                      <a:r>
                        <a:rPr lang="lv-LV" sz="1400" strike="sng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Romanovas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Leisteres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Jakobs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LT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IT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OX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HRP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SL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GOT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LEI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indent="57150" algn="just">
                        <a:spcAft>
                          <a:spcPts val="0"/>
                        </a:spcAft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JK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152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1"/>
          <p:cNvSpPr txBox="1">
            <a:spLocks/>
          </p:cNvSpPr>
          <p:nvPr/>
        </p:nvSpPr>
        <p:spPr>
          <a:xfrm>
            <a:off x="179512" y="188640"/>
            <a:ext cx="8387878" cy="5857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16.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Saistītais atbalsts 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par</a:t>
            </a:r>
            <a:r>
              <a:rPr lang="lv-LV" sz="3200" b="1" spc="-100" dirty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 proteīnaugiem:</a:t>
            </a:r>
            <a:endParaRPr lang="lv-LV" sz="3000" b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32A9-C385-47DD-8D2A-1C08D3F57C0B}" type="slidenum">
              <a:rPr lang="lv-LV" altLang="lv-LV" smtClean="0"/>
              <a:pPr/>
              <a:t>17</a:t>
            </a:fld>
            <a:endParaRPr lang="lv-LV" altLang="lv-LV"/>
          </a:p>
        </p:txBody>
      </p:sp>
      <p:sp>
        <p:nvSpPr>
          <p:cNvPr id="7" name="Satura vietturis 2"/>
          <p:cNvSpPr txBox="1">
            <a:spLocks/>
          </p:cNvSpPr>
          <p:nvPr/>
        </p:nvSpPr>
        <p:spPr bwMode="auto">
          <a:xfrm>
            <a:off x="179512" y="774428"/>
            <a:ext cx="7992888" cy="6083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539750" indent="-539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lvl="1" indent="-342900" algn="just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b="1" u="sng" dirty="0" smtClean="0">
                <a:latin typeface="+mn-lt"/>
                <a:cs typeface="+mn-cs"/>
              </a:rPr>
              <a:t>Par platību, ko aizņem:</a:t>
            </a:r>
          </a:p>
          <a:p>
            <a:pPr marL="946150" lvl="2" indent="-342900" algn="just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b="1" u="sng" dirty="0" smtClean="0">
                <a:latin typeface="+mn-lt"/>
                <a:cs typeface="+mn-cs"/>
              </a:rPr>
              <a:t>tīrsējā sētas</a:t>
            </a:r>
            <a:r>
              <a:rPr lang="lv-LV" sz="2400" dirty="0" smtClean="0">
                <a:latin typeface="+mn-lt"/>
                <a:cs typeface="+mn-cs"/>
              </a:rPr>
              <a:t> - lauka </a:t>
            </a:r>
            <a:r>
              <a:rPr lang="lv-LV" sz="2400" dirty="0">
                <a:latin typeface="+mn-lt"/>
                <a:cs typeface="+mn-cs"/>
              </a:rPr>
              <a:t>pupas, zirņi, vīķi, lupīna, lucerna, austrumu </a:t>
            </a:r>
            <a:r>
              <a:rPr lang="lv-LV" sz="2400" dirty="0" err="1">
                <a:latin typeface="+mn-lt"/>
                <a:cs typeface="+mn-cs"/>
              </a:rPr>
              <a:t>galega</a:t>
            </a:r>
            <a:r>
              <a:rPr lang="lv-LV" sz="2400" dirty="0">
                <a:latin typeface="+mn-lt"/>
                <a:cs typeface="+mn-cs"/>
              </a:rPr>
              <a:t>, soja, kaņepes, sarkanais āboliņš, bastarda āboliņš vai baltais </a:t>
            </a:r>
            <a:r>
              <a:rPr lang="lv-LV" sz="2400" dirty="0" smtClean="0">
                <a:latin typeface="+mn-lt"/>
                <a:cs typeface="+mn-cs"/>
              </a:rPr>
              <a:t>āboliņš;</a:t>
            </a:r>
            <a:endParaRPr lang="lv-LV" sz="2400" dirty="0">
              <a:latin typeface="+mn-lt"/>
              <a:cs typeface="+mn-cs"/>
            </a:endParaRPr>
          </a:p>
          <a:p>
            <a:pPr marL="946150" lvl="2" indent="-342900" algn="just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b="1" u="sng" dirty="0" smtClean="0">
                <a:latin typeface="+mn-lt"/>
                <a:cs typeface="+mn-cs"/>
              </a:rPr>
              <a:t>maisījumos </a:t>
            </a:r>
            <a:r>
              <a:rPr lang="lv-LV" sz="2400" b="1" u="sng" dirty="0">
                <a:latin typeface="+mn-lt"/>
                <a:cs typeface="+mn-cs"/>
              </a:rPr>
              <a:t>ar graudaugiem</a:t>
            </a:r>
            <a:r>
              <a:rPr lang="lv-LV" sz="2400" dirty="0">
                <a:latin typeface="+mn-lt"/>
                <a:cs typeface="+mn-cs"/>
              </a:rPr>
              <a:t> sēti zirņi </a:t>
            </a:r>
            <a:r>
              <a:rPr lang="lv-LV" sz="2400" dirty="0" smtClean="0">
                <a:latin typeface="+mn-lt"/>
                <a:cs typeface="+mn-cs"/>
              </a:rPr>
              <a:t>vai </a:t>
            </a:r>
            <a:r>
              <a:rPr lang="lv-LV" sz="2400" dirty="0">
                <a:latin typeface="+mn-lt"/>
                <a:cs typeface="+mn-cs"/>
              </a:rPr>
              <a:t>vīķi, ja to </a:t>
            </a:r>
            <a:r>
              <a:rPr lang="lv-LV" sz="2400" dirty="0" smtClean="0">
                <a:latin typeface="+mn-lt"/>
                <a:cs typeface="+mn-cs"/>
              </a:rPr>
              <a:t>īpatsvars pēc sēklu masas, augu skaita vai zaļmasas nav mazāks </a:t>
            </a:r>
            <a:r>
              <a:rPr lang="lv-LV" sz="2400" dirty="0">
                <a:latin typeface="+mn-lt"/>
                <a:cs typeface="+mn-cs"/>
              </a:rPr>
              <a:t>par </a:t>
            </a:r>
            <a:r>
              <a:rPr lang="lv-LV" sz="2400" dirty="0" smtClean="0">
                <a:latin typeface="+mn-lt"/>
                <a:cs typeface="+mn-cs"/>
              </a:rPr>
              <a:t>50%;</a:t>
            </a:r>
          </a:p>
          <a:p>
            <a:pPr lvl="0" indent="-228600" algn="just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lv-LV" altLang="lv-LV" sz="2400" dirty="0">
                <a:ea typeface="Calibri" panose="020F0502020204030204" pitchFamily="34" charset="0"/>
                <a:cs typeface="Times New Roman" panose="02020603050405020304" pitchFamily="18" charset="0"/>
              </a:rPr>
              <a:t>Minimālā kopējā </a:t>
            </a:r>
            <a:r>
              <a:rPr lang="lv-LV" altLang="lv-LV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viena </a:t>
            </a:r>
            <a:r>
              <a:rPr lang="lv-LV" altLang="lv-LV" sz="2400" dirty="0">
                <a:ea typeface="Calibri" panose="020F0502020204030204" pitchFamily="34" charset="0"/>
                <a:cs typeface="Times New Roman" panose="02020603050405020304" pitchFamily="18" charset="0"/>
              </a:rPr>
              <a:t>vai vairāku lauka platība ir vismaz </a:t>
            </a:r>
            <a:r>
              <a:rPr lang="lv-LV" altLang="lv-LV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1 ha;</a:t>
            </a:r>
            <a:endParaRPr lang="lv-LV" altLang="lv-LV" sz="2400" dirty="0" smtClean="0"/>
          </a:p>
          <a:p>
            <a:pPr lvl="0" indent="-228600" algn="just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lv-LV" altLang="lv-LV" sz="2400" dirty="0" smtClean="0"/>
              <a:t>Platības </a:t>
            </a:r>
            <a:r>
              <a:rPr lang="lv-LV" altLang="lv-LV" sz="2400" b="1" dirty="0"/>
              <a:t>netiek izmatotas </a:t>
            </a:r>
            <a:r>
              <a:rPr lang="lv-LV" altLang="lv-LV" sz="2400" b="1" dirty="0" smtClean="0"/>
              <a:t>enerģijas ieguvei </a:t>
            </a:r>
            <a:r>
              <a:rPr lang="lv-LV" altLang="lv-LV" sz="2400" dirty="0"/>
              <a:t>(</a:t>
            </a:r>
            <a:r>
              <a:rPr lang="lv-LV" sz="2400" dirty="0"/>
              <a:t>ja </a:t>
            </a:r>
            <a:r>
              <a:rPr lang="lv-LV" sz="2400" dirty="0" smtClean="0"/>
              <a:t>izmanto, </a:t>
            </a:r>
            <a:r>
              <a:rPr lang="lv-LV" sz="2400" dirty="0"/>
              <a:t>tad jāveic atsevišķa </a:t>
            </a:r>
            <a:r>
              <a:rPr lang="lv-LV" sz="2400" dirty="0" smtClean="0"/>
              <a:t>uzskaite par visu saimniecībā iegūto proteīnaugu ieguvi un izmantošanu;</a:t>
            </a:r>
          </a:p>
          <a:p>
            <a:pPr lvl="0" indent="-228600" algn="just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lv-LV" sz="2400" dirty="0" smtClean="0"/>
              <a:t>Platība ir VPM </a:t>
            </a:r>
            <a:r>
              <a:rPr lang="lv-LV" sz="2400" dirty="0" err="1" smtClean="0"/>
              <a:t>atbalsttiesīga</a:t>
            </a:r>
            <a:r>
              <a:rPr lang="lv-LV" sz="2400" dirty="0" smtClean="0"/>
              <a:t>;</a:t>
            </a:r>
          </a:p>
          <a:p>
            <a:pPr lvl="0" indent="-228600" algn="just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lv-LV" sz="2400" dirty="0" smtClean="0"/>
              <a:t>Kaņepju </a:t>
            </a:r>
            <a:r>
              <a:rPr lang="lv-LV" sz="2400" dirty="0"/>
              <a:t>platībām – jābūt iekļautām THC </a:t>
            </a:r>
            <a:r>
              <a:rPr lang="lv-LV" sz="2400" dirty="0" smtClean="0"/>
              <a:t>monitoringā.</a:t>
            </a:r>
            <a:endParaRPr lang="lv-LV" sz="2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45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 txBox="1">
            <a:spLocks/>
          </p:cNvSpPr>
          <p:nvPr/>
        </p:nvSpPr>
        <p:spPr>
          <a:xfrm>
            <a:off x="391073" y="949666"/>
            <a:ext cx="7848522" cy="5575677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700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9465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B4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 eaLnBrk="1" hangingPunct="1">
              <a:spcBef>
                <a:spcPts val="550"/>
              </a:spcBef>
              <a:buClr>
                <a:schemeClr val="accent1"/>
              </a:buClr>
              <a:buNone/>
              <a:defRPr/>
            </a:pP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Atbalstu var saņemt, ja:</a:t>
            </a:r>
            <a:endParaRPr lang="lv-LV" sz="2400" b="1" dirty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b="1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n</a:t>
            </a: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oslēgts līgums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 ar kartupeļu cietes ražotāju par stādījuma platībām un noteikta daudzuma piegādi;</a:t>
            </a: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veic </a:t>
            </a:r>
            <a:r>
              <a:rPr lang="lv-LV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uzskaiti </a:t>
            </a:r>
            <a:r>
              <a:rPr lang="lv-LV" sz="2400" dirty="0">
                <a:ea typeface="Calibri" panose="020F0502020204030204" pitchFamily="34" charset="0"/>
                <a:cs typeface="Times New Roman" panose="02020603050405020304" pitchFamily="18" charset="0"/>
              </a:rPr>
              <a:t>par cietes kartupeļu platībām, </a:t>
            </a:r>
            <a:r>
              <a:rPr lang="lv-LV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daudzumu.</a:t>
            </a:r>
            <a:endParaRPr lang="lv-LV" sz="2400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marL="425450" indent="-342900"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lv-LV" sz="1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lvl="1" indent="0" algn="just" eaLnBrk="1" hangingPunct="1">
              <a:spcBef>
                <a:spcPts val="550"/>
              </a:spcBef>
              <a:buClr>
                <a:schemeClr val="accent1"/>
              </a:buClr>
              <a:buNone/>
              <a:defRPr/>
            </a:pPr>
            <a:r>
              <a:rPr lang="lv-LV" sz="2400" b="1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Piešķirs par </a:t>
            </a: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cietes kartupeļu platību, ja: </a:t>
            </a:r>
            <a:endParaRPr lang="lv-LV" sz="2400" b="1" dirty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altLang="lv-LV" sz="2400" dirty="0">
                <a:ea typeface="Calibri" panose="020F0502020204030204" pitchFamily="34" charset="0"/>
                <a:cs typeface="Times New Roman" panose="02020603050405020304" pitchFamily="18" charset="0"/>
              </a:rPr>
              <a:t>Minimālā kopējā vienai vai vairāku lauka platība ir vismaz </a:t>
            </a:r>
            <a:r>
              <a:rPr lang="lv-LV" altLang="lv-LV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lv-LV" altLang="lv-LV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ha;</a:t>
            </a: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Platība pieteikta VPM;</a:t>
            </a:r>
            <a:endParaRPr lang="lv-LV" sz="2400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no 1 ha novāktiem un cietes ražotājam piegādātajiem kartupeļiem iegūtas vismaz 3 t kartupeļu cietes.</a:t>
            </a:r>
          </a:p>
          <a:p>
            <a:pPr marL="0" lvl="1" indent="0" algn="just" eaLnBrk="1" hangingPunct="1">
              <a:spcBef>
                <a:spcPts val="550"/>
              </a:spcBef>
              <a:buClr>
                <a:schemeClr val="accent1"/>
              </a:buClr>
              <a:buNone/>
              <a:defRPr/>
            </a:pP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Maksimālais </a:t>
            </a:r>
            <a:r>
              <a:rPr lang="lv-LV" sz="2400" b="1" dirty="0" err="1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atbalsttiesīgo</a:t>
            </a: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 ha skaits: </a:t>
            </a:r>
            <a:endParaRPr lang="lv-LV" sz="2400" b="1" dirty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 smtClean="0">
                <a:cs typeface="Times New Roman" panose="02020603050405020304" pitchFamily="18" charset="0"/>
              </a:rPr>
              <a:t>nepārsniedz skaitu, kuru nosaka </a:t>
            </a:r>
            <a:r>
              <a:rPr lang="lv-LV" sz="2400" dirty="0">
                <a:cs typeface="Times New Roman" panose="02020603050405020304" pitchFamily="18" charset="0"/>
              </a:rPr>
              <a:t>k</a:t>
            </a:r>
            <a:r>
              <a:rPr lang="lv-LV" sz="2400" dirty="0" smtClean="0">
                <a:cs typeface="Times New Roman" panose="02020603050405020304" pitchFamily="18" charset="0"/>
              </a:rPr>
              <a:t>artupeļu cietes daudzumu dalot ar trīs.</a:t>
            </a:r>
            <a:endParaRPr lang="lv-LV" sz="2400" b="1" dirty="0" smtClean="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endParaRPr lang="lv-LV" sz="2400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4" name="Virsraksts 1"/>
          <p:cNvSpPr txBox="1">
            <a:spLocks/>
          </p:cNvSpPr>
          <p:nvPr/>
        </p:nvSpPr>
        <p:spPr>
          <a:xfrm>
            <a:off x="210892" y="396006"/>
            <a:ext cx="8208884" cy="5857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17.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Saistītais 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atbalsts par </a:t>
            </a:r>
            <a:r>
              <a:rPr lang="lv-LV" sz="3200" b="1" spc="-100" dirty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cietes kartupeļiem</a:t>
            </a:r>
            <a:endParaRPr lang="lv-LV" sz="3000" b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32A9-C385-47DD-8D2A-1C08D3F57C0B}" type="slidenum">
              <a:rPr lang="lv-LV" altLang="lv-LV" smtClean="0"/>
              <a:pPr/>
              <a:t>18</a:t>
            </a:fld>
            <a:endParaRPr lang="lv-LV" altLang="lv-LV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76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1"/>
          <p:cNvSpPr txBox="1">
            <a:spLocks/>
          </p:cNvSpPr>
          <p:nvPr/>
        </p:nvSpPr>
        <p:spPr>
          <a:xfrm>
            <a:off x="131988" y="60128"/>
            <a:ext cx="8544468" cy="920599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18.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Saistītais atbalsts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 par </a:t>
            </a:r>
            <a:r>
              <a:rPr lang="lv-LV" sz="3200" b="1" spc="-10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sertificētas s</a:t>
            </a:r>
            <a:r>
              <a:rPr lang="lv-LV" sz="3200" b="1" spc="-100" dirty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ēklas kartupeļiem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, par platību, ja: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32A9-C385-47DD-8D2A-1C08D3F57C0B}" type="slidenum">
              <a:rPr lang="lv-LV" altLang="lv-LV" smtClean="0"/>
              <a:pPr/>
              <a:t>19</a:t>
            </a:fld>
            <a:endParaRPr lang="lv-LV" altLang="lv-LV"/>
          </a:p>
        </p:txBody>
      </p:sp>
      <p:sp>
        <p:nvSpPr>
          <p:cNvPr id="6" name="Satura vietturis 2"/>
          <p:cNvSpPr txBox="1">
            <a:spLocks/>
          </p:cNvSpPr>
          <p:nvPr/>
        </p:nvSpPr>
        <p:spPr>
          <a:xfrm>
            <a:off x="323528" y="1038563"/>
            <a:ext cx="7848522" cy="5840769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700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9465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B4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3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tajā </a:t>
            </a:r>
            <a:r>
              <a:rPr lang="lv-LV" sz="2300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iestādīta PB, B vai C1 kategorijas sēkla;</a:t>
            </a: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3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tajā izpilda sēklaudzēšanas prasības saskaņā ar normatīvajiem aktiem, t.sk. iegūst </a:t>
            </a:r>
            <a:r>
              <a:rPr lang="lv-LV" sz="2300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PB, B un C </a:t>
            </a:r>
            <a:r>
              <a:rPr lang="lv-LV" sz="23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kategoriju;</a:t>
            </a: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altLang="lv-LV" sz="2400" dirty="0">
                <a:ea typeface="Calibri" panose="020F0502020204030204" pitchFamily="34" charset="0"/>
                <a:cs typeface="Times New Roman" panose="02020603050405020304" pitchFamily="18" charset="0"/>
              </a:rPr>
              <a:t>Minimālā kopējā vienai vai vairāku lauka platība ir vismaz </a:t>
            </a:r>
            <a:r>
              <a:rPr lang="lv-LV" altLang="lv-LV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lv-LV" altLang="lv-LV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ha </a:t>
            </a:r>
            <a:r>
              <a:rPr lang="lv-LV" altLang="lv-LV" sz="2400" dirty="0">
                <a:ea typeface="Calibri" panose="020F0502020204030204" pitchFamily="34" charset="0"/>
                <a:cs typeface="Times New Roman" panose="02020603050405020304" pitchFamily="18" charset="0"/>
              </a:rPr>
              <a:t>un tā pieteikta VPM;</a:t>
            </a:r>
            <a:endParaRPr lang="lv-LV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rgbClr val="C00000"/>
              </a:buClr>
              <a:buFont typeface="Calibri" panose="020F0502020204030204" pitchFamily="34" charset="0"/>
              <a:buChar char="!"/>
              <a:defRPr/>
            </a:pPr>
            <a:r>
              <a:rPr lang="lv-LV" sz="2300" dirty="0">
                <a:cs typeface="Times New Roman" panose="02020603050405020304" pitchFamily="18" charset="0"/>
              </a:rPr>
              <a:t>Piesakot VAAD  platību lauku apskatei – pieteikumā norāda:</a:t>
            </a:r>
          </a:p>
          <a:p>
            <a:pPr marL="720000" lvl="1" indent="-342900" algn="just" eaLnBrk="1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lv-LV" dirty="0" smtClean="0">
                <a:latin typeface="Calibri" panose="020F0502020204030204" pitchFamily="34" charset="0"/>
                <a:cs typeface="Arial" charset="0"/>
              </a:rPr>
              <a:t>lauku numuru;</a:t>
            </a:r>
            <a:endParaRPr lang="lv-LV" dirty="0">
              <a:latin typeface="Calibri" panose="020F0502020204030204" pitchFamily="34" charset="0"/>
              <a:cs typeface="Arial" charset="0"/>
            </a:endParaRPr>
          </a:p>
          <a:p>
            <a:pPr marL="720000" lvl="1" indent="-342900" algn="just" eaLnBrk="1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lv-LV" dirty="0">
                <a:latin typeface="Calibri" panose="020F0502020204030204" pitchFamily="34" charset="0"/>
                <a:cs typeface="Arial" charset="0"/>
              </a:rPr>
              <a:t>l</a:t>
            </a:r>
            <a:r>
              <a:rPr lang="lv-LV" dirty="0" smtClean="0">
                <a:latin typeface="Calibri" panose="020F0502020204030204" pitchFamily="34" charset="0"/>
                <a:cs typeface="Arial" charset="0"/>
              </a:rPr>
              <a:t>auka bloku numuru atbilstoši vienotajam iesniegumam (LAD);</a:t>
            </a:r>
            <a:endParaRPr lang="lv-LV" sz="2300" dirty="0" smtClean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rgbClr val="C00000"/>
              </a:buClr>
              <a:buFont typeface="Calibri" panose="020F0502020204030204" pitchFamily="34" charset="0"/>
              <a:buChar char="!"/>
              <a:defRPr/>
            </a:pPr>
            <a:r>
              <a:rPr lang="lv-LV" sz="2300" dirty="0">
                <a:cs typeface="Times New Roman" panose="02020603050405020304" pitchFamily="18" charset="0"/>
              </a:rPr>
              <a:t>Vienotajā iesniegumā, C sadaļā atzīmē piekrītot, ka BSA par sertificētām sēklām tiek </a:t>
            </a:r>
            <a:r>
              <a:rPr lang="lv-LV" sz="2300" dirty="0" smtClean="0">
                <a:cs typeface="Times New Roman" panose="02020603050405020304" pitchFamily="18" charset="0"/>
              </a:rPr>
              <a:t>izmantota </a:t>
            </a:r>
            <a:r>
              <a:rPr lang="lv-LV" sz="2300" dirty="0">
                <a:cs typeface="Times New Roman" panose="02020603050405020304" pitchFamily="18" charset="0"/>
              </a:rPr>
              <a:t>VAAD </a:t>
            </a:r>
            <a:r>
              <a:rPr lang="lv-LV" sz="2300" dirty="0" smtClean="0">
                <a:cs typeface="Times New Roman" panose="02020603050405020304" pitchFamily="18" charset="0"/>
              </a:rPr>
              <a:t>informācija;</a:t>
            </a:r>
            <a:endParaRPr lang="lv-LV" altLang="lv-LV" sz="2300" dirty="0">
              <a:cs typeface="Times New Roman" panose="02020603050405020304" pitchFamily="18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rgbClr val="C00000"/>
              </a:buClr>
              <a:buFont typeface="Calibri" panose="020F0502020204030204" pitchFamily="34" charset="0"/>
              <a:buChar char="!"/>
              <a:defRPr/>
            </a:pPr>
            <a:r>
              <a:rPr lang="lv-LV" sz="2300" dirty="0" smtClean="0">
                <a:cs typeface="Times New Roman" panose="02020603050405020304" pitchFamily="18" charset="0"/>
              </a:rPr>
              <a:t>Platības, kuras neatbildīs sēklaudzēšanas noteiktajām prasībām, uzskatīs par </a:t>
            </a:r>
            <a:r>
              <a:rPr lang="lv-LV" sz="2300" dirty="0"/>
              <a:t>platībām, par kurām konstatēta neatbilstība – </a:t>
            </a:r>
            <a:r>
              <a:rPr lang="lv-LV" sz="2300" dirty="0" smtClean="0"/>
              <a:t>pārdeklarēšana. Izņēmums – ārkārtas apstākļi (slimības, kaitēkļi, nelabvēlīgi laikapstākļi u.c.).</a:t>
            </a:r>
            <a:endParaRPr lang="lv-LV" sz="2300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6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1"/>
          <p:cNvSpPr txBox="1">
            <a:spLocks/>
          </p:cNvSpPr>
          <p:nvPr/>
        </p:nvSpPr>
        <p:spPr>
          <a:xfrm>
            <a:off x="274392" y="127792"/>
            <a:ext cx="8869608" cy="5857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19.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Saistītais atbalsts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 par </a:t>
            </a:r>
            <a:r>
              <a:rPr lang="lv-LV" sz="3200" b="1" spc="-10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sertificētām stiebrzāļu un lopbarības augu </a:t>
            </a:r>
            <a:r>
              <a:rPr lang="lv-LV" sz="3200" b="1" spc="-100" dirty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sēklu 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platībām, ja: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32A9-C385-47DD-8D2A-1C08D3F57C0B}" type="slidenum">
              <a:rPr lang="lv-LV" altLang="lv-LV" smtClean="0"/>
              <a:pPr/>
              <a:t>20</a:t>
            </a:fld>
            <a:endParaRPr lang="lv-LV" altLang="lv-LV"/>
          </a:p>
        </p:txBody>
      </p:sp>
      <p:sp>
        <p:nvSpPr>
          <p:cNvPr id="6" name="Satura vietturis 2"/>
          <p:cNvSpPr txBox="1">
            <a:spLocks/>
          </p:cNvSpPr>
          <p:nvPr/>
        </p:nvSpPr>
        <p:spPr>
          <a:xfrm>
            <a:off x="391073" y="1099394"/>
            <a:ext cx="7848522" cy="5641974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700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9465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B4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2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Platībā tiek audzēts - </a:t>
            </a:r>
            <a:r>
              <a:rPr lang="lv-LV" sz="1800" dirty="0"/>
              <a:t>pļavas timotiņš, pļavas auzene, hibrīdā airene, daudzziedu viengadīgā airene, sarkanā auzene, ganību airene, niedru auzene, pļavas skarene, kamolzāle, sarkanais āboliņš, baltais āboliņš, austrumu </a:t>
            </a:r>
            <a:r>
              <a:rPr lang="lv-LV" sz="1800" dirty="0" err="1"/>
              <a:t>galega</a:t>
            </a:r>
            <a:r>
              <a:rPr lang="lv-LV" sz="1800" dirty="0"/>
              <a:t>, lucerna, bastarda āboliņš, facēlija, </a:t>
            </a:r>
            <a:r>
              <a:rPr lang="lv-LV" sz="1800" dirty="0" smtClean="0"/>
              <a:t>ragainie </a:t>
            </a:r>
            <a:r>
              <a:rPr lang="lv-LV" sz="1800" dirty="0" err="1" smtClean="0"/>
              <a:t>vanagnadziņi</a:t>
            </a:r>
            <a:r>
              <a:rPr lang="lv-LV" sz="1800" dirty="0"/>
              <a:t>, sējas zirņi, vīķi, lauka </a:t>
            </a:r>
            <a:r>
              <a:rPr lang="lv-LV" sz="1800" dirty="0" smtClean="0"/>
              <a:t>pupas </a:t>
            </a:r>
            <a:r>
              <a:rPr lang="lv-LV" sz="1800" dirty="0"/>
              <a:t>vai </a:t>
            </a:r>
            <a:r>
              <a:rPr lang="lv-LV" sz="1800" dirty="0" smtClean="0"/>
              <a:t>lupīna;</a:t>
            </a:r>
            <a:endParaRPr lang="lv-LV" sz="2200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200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T</a:t>
            </a:r>
            <a:r>
              <a:rPr lang="lv-LV" sz="22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ajā izpilda sēklaudzēšanas prasības saskaņā ar normatīvajiem aktiem, t.sk. iegūst </a:t>
            </a:r>
            <a:r>
              <a:rPr lang="lv-LV" sz="2200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PB, B un C </a:t>
            </a:r>
            <a:r>
              <a:rPr lang="lv-LV" sz="22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kategoriju;</a:t>
            </a: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altLang="lv-LV" sz="2200" dirty="0">
                <a:ea typeface="Calibri" panose="020F0502020204030204" pitchFamily="34" charset="0"/>
                <a:cs typeface="Times New Roman" panose="02020603050405020304" pitchFamily="18" charset="0"/>
              </a:rPr>
              <a:t>Minimālā kopējā vienai vai vairāku lauka platība ir vismaz </a:t>
            </a:r>
            <a:r>
              <a:rPr lang="lv-LV" altLang="lv-LV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lv-LV" altLang="lv-LV" sz="2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ha </a:t>
            </a:r>
            <a:r>
              <a:rPr lang="lv-LV" altLang="lv-LV" sz="2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un tā pieteikta VPM;</a:t>
            </a:r>
            <a:endParaRPr lang="lv-LV" sz="2200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rgbClr val="C00000"/>
              </a:buClr>
              <a:buFont typeface="Calibri" panose="020F0502020204030204" pitchFamily="34" charset="0"/>
              <a:buChar char="!"/>
              <a:defRPr/>
            </a:pPr>
            <a:r>
              <a:rPr lang="lv-LV" sz="1800" dirty="0">
                <a:cs typeface="Times New Roman" panose="02020603050405020304" pitchFamily="18" charset="0"/>
              </a:rPr>
              <a:t>Piesakot VAAD  platību lauku apskatei – pieteikumā norāda:</a:t>
            </a:r>
          </a:p>
          <a:p>
            <a:pPr marL="720000" lvl="1" indent="-342900" algn="just" eaLnBrk="1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lv-LV" sz="1800" dirty="0">
                <a:latin typeface="Calibri" panose="020F0502020204030204" pitchFamily="34" charset="0"/>
                <a:cs typeface="Arial" charset="0"/>
              </a:rPr>
              <a:t>lauku </a:t>
            </a:r>
            <a:r>
              <a:rPr lang="lv-LV" sz="1800" dirty="0" smtClean="0">
                <a:latin typeface="Calibri" panose="020F0502020204030204" pitchFamily="34" charset="0"/>
                <a:cs typeface="Arial" charset="0"/>
              </a:rPr>
              <a:t>numuru;</a:t>
            </a:r>
            <a:endParaRPr lang="lv-LV" sz="1800" dirty="0">
              <a:latin typeface="Calibri" panose="020F0502020204030204" pitchFamily="34" charset="0"/>
              <a:cs typeface="Arial" charset="0"/>
            </a:endParaRPr>
          </a:p>
          <a:p>
            <a:pPr marL="720000" lvl="1" indent="-342900" algn="just" eaLnBrk="1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lv-LV" sz="1800" dirty="0">
                <a:latin typeface="Calibri" panose="020F0502020204030204" pitchFamily="34" charset="0"/>
                <a:cs typeface="Arial" charset="0"/>
              </a:rPr>
              <a:t>lauka bloku numuru atbilstoši vienotajam iesniegumam (LAD</a:t>
            </a:r>
            <a:r>
              <a:rPr lang="lv-LV" sz="1800" dirty="0" smtClean="0">
                <a:latin typeface="Calibri" panose="020F0502020204030204" pitchFamily="34" charset="0"/>
                <a:cs typeface="Arial" charset="0"/>
              </a:rPr>
              <a:t>);</a:t>
            </a:r>
            <a:endParaRPr lang="lv-LV" sz="1800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rgbClr val="C00000"/>
              </a:buClr>
              <a:buFont typeface="Calibri" panose="020F0502020204030204" pitchFamily="34" charset="0"/>
              <a:buChar char="!"/>
              <a:defRPr/>
            </a:pPr>
            <a:r>
              <a:rPr lang="lv-LV" sz="1800" dirty="0">
                <a:cs typeface="Times New Roman" panose="02020603050405020304" pitchFamily="18" charset="0"/>
              </a:rPr>
              <a:t>Vienotajā iesniegumā, C sadaļā atzīmē piekrītot, ka BSA par sertificētām sēklām tiek izmantota VAAD </a:t>
            </a:r>
            <a:r>
              <a:rPr lang="lv-LV" sz="1800" dirty="0" smtClean="0">
                <a:cs typeface="Times New Roman" panose="02020603050405020304" pitchFamily="18" charset="0"/>
              </a:rPr>
              <a:t>informācija;</a:t>
            </a:r>
            <a:endParaRPr lang="lv-LV" altLang="lv-LV" sz="1800" dirty="0">
              <a:cs typeface="Times New Roman" panose="02020603050405020304" pitchFamily="18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rgbClr val="C00000"/>
              </a:buClr>
              <a:buFont typeface="Calibri" panose="020F0502020204030204" pitchFamily="34" charset="0"/>
              <a:buChar char="!"/>
              <a:defRPr/>
            </a:pPr>
            <a:r>
              <a:rPr lang="lv-LV" sz="1800" dirty="0" smtClean="0">
                <a:cs typeface="Times New Roman" panose="02020603050405020304" pitchFamily="18" charset="0"/>
              </a:rPr>
              <a:t>Platības, kuras neatbildīs sēklaudzēšanas noteiktajām prasībām, uzskatīs par </a:t>
            </a:r>
            <a:r>
              <a:rPr lang="lv-LV" sz="1800" dirty="0"/>
              <a:t>platībām, par kurām konstatēta neatbilstība – </a:t>
            </a:r>
            <a:r>
              <a:rPr lang="lv-LV" sz="1800" dirty="0" smtClean="0"/>
              <a:t>pārdeklarēšana. Izņēmums – ārkārtas apstākļi (slimības, kaitēkļi, nelabvēlīgi laikapstākļi u.c.)</a:t>
            </a:r>
            <a:endParaRPr lang="lv-LV" sz="1800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0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1"/>
          <p:cNvSpPr txBox="1">
            <a:spLocks/>
          </p:cNvSpPr>
          <p:nvPr/>
        </p:nvSpPr>
        <p:spPr>
          <a:xfrm>
            <a:off x="143347" y="188640"/>
            <a:ext cx="8208884" cy="5857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20.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Saistītais atbalsts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 par </a:t>
            </a:r>
            <a:r>
              <a:rPr lang="lv-LV" sz="3200" b="1" spc="-100" dirty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sertificētu labības sēklu</a:t>
            </a:r>
            <a:endParaRPr lang="lv-LV" sz="3000" b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32A9-C385-47DD-8D2A-1C08D3F57C0B}" type="slidenum">
              <a:rPr lang="lv-LV" altLang="lv-LV" smtClean="0"/>
              <a:pPr/>
              <a:t>21</a:t>
            </a:fld>
            <a:endParaRPr lang="lv-LV" altLang="lv-LV"/>
          </a:p>
        </p:txBody>
      </p:sp>
      <p:sp>
        <p:nvSpPr>
          <p:cNvPr id="6" name="Satura vietturis 2"/>
          <p:cNvSpPr txBox="1">
            <a:spLocks/>
          </p:cNvSpPr>
          <p:nvPr/>
        </p:nvSpPr>
        <p:spPr>
          <a:xfrm>
            <a:off x="503709" y="918742"/>
            <a:ext cx="7848522" cy="5641974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700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9465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B4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 eaLnBrk="1" hangingPunct="1">
              <a:spcBef>
                <a:spcPts val="550"/>
              </a:spcBef>
              <a:buClr>
                <a:schemeClr val="accent1"/>
              </a:buClr>
              <a:buNone/>
              <a:defRPr/>
            </a:pPr>
            <a:r>
              <a:rPr lang="lv-LV" sz="2300" b="1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Piešķirs par platību, ja:</a:t>
            </a:r>
            <a:endParaRPr lang="lv-LV" sz="2300" b="1" dirty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3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Tajā tiek </a:t>
            </a:r>
            <a:r>
              <a:rPr lang="lv-LV" sz="2300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audzēti – kvieši, rudzi, tritikāle, mieži, auzas, </a:t>
            </a:r>
            <a:r>
              <a:rPr lang="lv-LV" sz="23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griķi;</a:t>
            </a:r>
            <a:endParaRPr lang="lv-LV" sz="2300" dirty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300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T</a:t>
            </a:r>
            <a:r>
              <a:rPr lang="lv-LV" sz="23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ajā izpilda sēklaudzēšanas prasības saskaņā ar normatīvajiem aktiem, t.sk. iegūst </a:t>
            </a:r>
            <a:r>
              <a:rPr lang="lv-LV" sz="2300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PB, B un C </a:t>
            </a:r>
            <a:r>
              <a:rPr lang="lv-LV" sz="23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kategoriju;</a:t>
            </a: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altLang="lv-LV" sz="2300" dirty="0">
                <a:ea typeface="Calibri" panose="020F0502020204030204" pitchFamily="34" charset="0"/>
                <a:cs typeface="Times New Roman" panose="02020603050405020304" pitchFamily="18" charset="0"/>
              </a:rPr>
              <a:t>Minimālā kopējā vienai vai vairāku lauka platība ir vismaz </a:t>
            </a:r>
            <a:r>
              <a:rPr lang="lv-LV" altLang="lv-LV" sz="2300" b="1" dirty="0"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lv-LV" altLang="lv-LV" sz="23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ha </a:t>
            </a:r>
            <a:r>
              <a:rPr lang="lv-LV" altLang="lv-LV" sz="23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un tā pieteikta VPM</a:t>
            </a:r>
            <a:r>
              <a:rPr lang="lv-LV" altLang="lv-LV" sz="23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lv-LV" sz="2300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rgbClr val="C00000"/>
              </a:buClr>
              <a:buFont typeface="Calibri" panose="020F0502020204030204" pitchFamily="34" charset="0"/>
              <a:buChar char="!"/>
              <a:defRPr/>
            </a:pPr>
            <a:r>
              <a:rPr lang="lv-LV" dirty="0">
                <a:cs typeface="Times New Roman" panose="02020603050405020304" pitchFamily="18" charset="0"/>
              </a:rPr>
              <a:t>Piesakot VAAD  platību lauku apskatei – pieteikumā norāda:</a:t>
            </a:r>
          </a:p>
          <a:p>
            <a:pPr marL="720000" lvl="1" indent="-342900" algn="just" eaLnBrk="1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lv-LV" dirty="0">
                <a:latin typeface="Calibri" panose="020F0502020204030204" pitchFamily="34" charset="0"/>
                <a:cs typeface="Arial" charset="0"/>
              </a:rPr>
              <a:t>lauku </a:t>
            </a:r>
            <a:r>
              <a:rPr lang="lv-LV" dirty="0" smtClean="0">
                <a:latin typeface="Calibri" panose="020F0502020204030204" pitchFamily="34" charset="0"/>
                <a:cs typeface="Arial" charset="0"/>
              </a:rPr>
              <a:t>numuru;</a:t>
            </a:r>
            <a:endParaRPr lang="lv-LV" dirty="0">
              <a:latin typeface="Calibri" panose="020F0502020204030204" pitchFamily="34" charset="0"/>
              <a:cs typeface="Arial" charset="0"/>
            </a:endParaRPr>
          </a:p>
          <a:p>
            <a:pPr marL="720000" lvl="1" indent="-342900" algn="just" eaLnBrk="1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lv-LV" dirty="0">
                <a:latin typeface="Calibri" panose="020F0502020204030204" pitchFamily="34" charset="0"/>
                <a:cs typeface="Arial" charset="0"/>
              </a:rPr>
              <a:t>lauka bloku numuru atbilstoši vienotajam iesniegumam (LAD</a:t>
            </a:r>
            <a:r>
              <a:rPr lang="lv-LV" dirty="0" smtClean="0">
                <a:latin typeface="Calibri" panose="020F0502020204030204" pitchFamily="34" charset="0"/>
                <a:cs typeface="Arial" charset="0"/>
              </a:rPr>
              <a:t>).</a:t>
            </a:r>
            <a:endParaRPr lang="lv-LV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rgbClr val="C00000"/>
              </a:buClr>
              <a:buFont typeface="Calibri" panose="020F0502020204030204" pitchFamily="34" charset="0"/>
              <a:buChar char="!"/>
              <a:defRPr/>
            </a:pPr>
            <a:r>
              <a:rPr lang="lv-LV" dirty="0">
                <a:cs typeface="Times New Roman" panose="02020603050405020304" pitchFamily="18" charset="0"/>
              </a:rPr>
              <a:t>Vienotajā iesniegumā, C sadaļā atzīmē piekrītot, ka BSA par sertificētām sēklām tiek izmantota VAAD </a:t>
            </a:r>
            <a:r>
              <a:rPr lang="lv-LV" dirty="0" smtClean="0">
                <a:cs typeface="Times New Roman" panose="02020603050405020304" pitchFamily="18" charset="0"/>
              </a:rPr>
              <a:t>informācija.</a:t>
            </a:r>
            <a:endParaRPr lang="lv-LV" altLang="lv-LV" dirty="0">
              <a:cs typeface="Times New Roman" panose="02020603050405020304" pitchFamily="18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rgbClr val="C00000"/>
              </a:buClr>
              <a:buFont typeface="Calibri" panose="020F0502020204030204" pitchFamily="34" charset="0"/>
              <a:buChar char="!"/>
              <a:defRPr/>
            </a:pPr>
            <a:r>
              <a:rPr lang="lv-LV" dirty="0" smtClean="0">
                <a:cs typeface="Times New Roman" panose="02020603050405020304" pitchFamily="18" charset="0"/>
              </a:rPr>
              <a:t>Platības, kuras neatbildīs sēklaudzēšanas noteiktajām prasībām, uzskatīs par </a:t>
            </a:r>
            <a:r>
              <a:rPr lang="lv-LV" dirty="0" smtClean="0"/>
              <a:t>platībām, par kurām konstatēta neatbilstība – pārdeklarēšana. Izņēmums – ārkārtas apstākļi (slimības, kaitēkļi, nelabvēlīgi laikapstākļi u.c.)</a:t>
            </a:r>
            <a:endParaRPr lang="lv-LV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12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1"/>
          <p:cNvSpPr txBox="1">
            <a:spLocks/>
          </p:cNvSpPr>
          <p:nvPr/>
        </p:nvSpPr>
        <p:spPr>
          <a:xfrm>
            <a:off x="143347" y="188640"/>
            <a:ext cx="8208884" cy="5857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21.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Saistītais atbalsts 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par</a:t>
            </a:r>
            <a:r>
              <a:rPr lang="lv-LV" sz="3200" b="1" spc="-100" dirty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 miežiem</a:t>
            </a:r>
            <a:endParaRPr lang="lv-LV" sz="3000" b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32A9-C385-47DD-8D2A-1C08D3F57C0B}" type="slidenum">
              <a:rPr lang="lv-LV" altLang="lv-LV" smtClean="0"/>
              <a:pPr/>
              <a:t>22</a:t>
            </a:fld>
            <a:endParaRPr lang="lv-LV" altLang="lv-LV"/>
          </a:p>
        </p:txBody>
      </p:sp>
      <p:sp>
        <p:nvSpPr>
          <p:cNvPr id="6" name="Satura vietturis 2"/>
          <p:cNvSpPr txBox="1">
            <a:spLocks/>
          </p:cNvSpPr>
          <p:nvPr/>
        </p:nvSpPr>
        <p:spPr>
          <a:xfrm>
            <a:off x="473439" y="806670"/>
            <a:ext cx="7848522" cy="5641974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700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9465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B4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 eaLnBrk="1" hangingPunct="1">
              <a:spcBef>
                <a:spcPts val="550"/>
              </a:spcBef>
              <a:buClr>
                <a:schemeClr val="accent1"/>
              </a:buClr>
              <a:buNone/>
              <a:defRPr/>
            </a:pP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Piešķirs par miežu platību, ja:</a:t>
            </a:r>
            <a:endParaRPr lang="lv-LV" sz="2400" b="1" dirty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A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udzē – miežus;</a:t>
            </a: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altLang="lv-LV" sz="2400" dirty="0">
                <a:ea typeface="Calibri" panose="020F0502020204030204" pitchFamily="34" charset="0"/>
                <a:cs typeface="Times New Roman" panose="02020603050405020304" pitchFamily="18" charset="0"/>
              </a:rPr>
              <a:t>Minimālā kopējā vienai vai vairāku lauka platība ir vismaz </a:t>
            </a:r>
            <a:r>
              <a:rPr lang="lv-LV" altLang="lv-LV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lv-LV" altLang="lv-LV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ha</a:t>
            </a:r>
            <a:r>
              <a:rPr lang="lv-LV" altLang="lv-LV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un tā pieteikta VPM</a:t>
            </a:r>
            <a:r>
              <a:rPr lang="lv-LV" altLang="lv-LV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lv-LV" sz="2400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8" name="Virsraksts 1"/>
          <p:cNvSpPr txBox="1">
            <a:spLocks/>
          </p:cNvSpPr>
          <p:nvPr/>
        </p:nvSpPr>
        <p:spPr>
          <a:xfrm>
            <a:off x="164516" y="2708920"/>
            <a:ext cx="8208884" cy="5857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22.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Saistītais atbalsts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 par </a:t>
            </a:r>
            <a:r>
              <a:rPr lang="lv-LV" sz="3200" b="1" spc="-100" dirty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vasaras rapsi</a:t>
            </a:r>
            <a:endParaRPr lang="lv-LV" sz="3000" b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9" name="Satura vietturis 2"/>
          <p:cNvSpPr txBox="1">
            <a:spLocks/>
          </p:cNvSpPr>
          <p:nvPr/>
        </p:nvSpPr>
        <p:spPr>
          <a:xfrm>
            <a:off x="578071" y="3294708"/>
            <a:ext cx="7743890" cy="2654572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700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9465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B4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 eaLnBrk="1" hangingPunct="1">
              <a:spcBef>
                <a:spcPts val="550"/>
              </a:spcBef>
              <a:buClr>
                <a:schemeClr val="accent1"/>
              </a:buClr>
              <a:buNone/>
              <a:defRPr/>
            </a:pP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Piešķirs par platību, ja:</a:t>
            </a:r>
            <a:endParaRPr lang="lv-LV" sz="2400" b="1" dirty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a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udzē vasaras rapsi;</a:t>
            </a: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Minimālā kopējā vienai vai vairāku lauka platība ir vismaz 1 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ha un tā pieteikta VPM.</a:t>
            </a:r>
          </a:p>
          <a:p>
            <a:pPr marL="539750" lvl="1" indent="-539750" algn="just" eaLnBrk="1" hangingPunct="1">
              <a:spcBef>
                <a:spcPts val="550"/>
              </a:spcBef>
              <a:buClr>
                <a:srgbClr val="C00000"/>
              </a:buClr>
              <a:buFont typeface="Calibri" panose="020F0502020204030204" pitchFamily="34" charset="0"/>
              <a:buChar char="!"/>
              <a:defRPr/>
            </a:pPr>
            <a:r>
              <a:rPr lang="lv-LV" sz="2400" dirty="0" smtClean="0"/>
              <a:t>Atbalsts tiek atcelts nākamajā gadā pēc </a:t>
            </a:r>
            <a:r>
              <a:rPr lang="lv-LV" sz="2400" dirty="0" err="1"/>
              <a:t>neonikotinoīdu</a:t>
            </a:r>
            <a:r>
              <a:rPr lang="lv-LV" sz="2400" dirty="0"/>
              <a:t> lietošanas </a:t>
            </a:r>
            <a:r>
              <a:rPr lang="lv-LV" sz="2400" dirty="0" smtClean="0"/>
              <a:t>aizlieguma atcelšanas.</a:t>
            </a:r>
            <a:endParaRPr lang="lv-LV" sz="2400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1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32A9-C385-47DD-8D2A-1C08D3F57C0B}" type="slidenum">
              <a:rPr lang="lv-LV" altLang="lv-LV" smtClean="0"/>
              <a:pPr/>
              <a:t>23</a:t>
            </a:fld>
            <a:endParaRPr lang="lv-LV" altLang="lv-LV"/>
          </a:p>
        </p:txBody>
      </p:sp>
      <p:sp>
        <p:nvSpPr>
          <p:cNvPr id="7" name="Virsraksts 1"/>
          <p:cNvSpPr txBox="1">
            <a:spLocks/>
          </p:cNvSpPr>
          <p:nvPr/>
        </p:nvSpPr>
        <p:spPr>
          <a:xfrm>
            <a:off x="143347" y="178916"/>
            <a:ext cx="8208884" cy="5857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23.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Saistītais atbalsts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 par </a:t>
            </a:r>
            <a:r>
              <a:rPr lang="lv-LV" sz="3200" b="1" spc="-100" dirty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dārzeņiem</a:t>
            </a:r>
            <a:endParaRPr lang="lv-LV" sz="3000" b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10" name="Satura vietturis 2"/>
          <p:cNvSpPr txBox="1">
            <a:spLocks/>
          </p:cNvSpPr>
          <p:nvPr/>
        </p:nvSpPr>
        <p:spPr>
          <a:xfrm>
            <a:off x="143347" y="620688"/>
            <a:ext cx="8208884" cy="6192688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700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9465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B4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 eaLnBrk="1" hangingPunct="1">
              <a:spcBef>
                <a:spcPts val="550"/>
              </a:spcBef>
              <a:buClr>
                <a:schemeClr val="accent1"/>
              </a:buClr>
              <a:buNone/>
              <a:defRPr/>
            </a:pP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Piešķirs par platību, ja:</a:t>
            </a:r>
            <a:endParaRPr lang="lv-LV" sz="2400" b="1" dirty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T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iek audzēti - </a:t>
            </a:r>
            <a:r>
              <a:rPr lang="lv-LV" dirty="0" smtClean="0"/>
              <a:t>tomāti, sīpoli, </a:t>
            </a:r>
            <a:r>
              <a:rPr lang="lv-LV" dirty="0" err="1" smtClean="0"/>
              <a:t>šalotes</a:t>
            </a:r>
            <a:r>
              <a:rPr lang="lv-LV" dirty="0" smtClean="0"/>
              <a:t> sīpoli, ķiploki, puravi, galviņkāposti, ziedkāposti, kolrābji, lapu kāposti, burkāni, galda rāceņi un kāļi, galda bietes, selerijas, redīsi un rutki, pētersīļi, pastinaki, gurķi un kornišoni, kabači, patisoni, ķirbji, pupiņas, skābenes, rabarberi, spināti, mārrutki;</a:t>
            </a: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Minimālā kopējā vienai vai vairāku lauka platība ir vismaz 1 </a:t>
            </a: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ha un tā pieteikta VPM.</a:t>
            </a:r>
          </a:p>
          <a:p>
            <a:pPr marL="539750" lvl="1" indent="-539750" algn="just" eaLnBrk="1" hangingPunct="1">
              <a:spcBef>
                <a:spcPts val="1200"/>
              </a:spcBef>
              <a:spcAft>
                <a:spcPts val="600"/>
              </a:spcAft>
              <a:buClr>
                <a:srgbClr val="C00000"/>
              </a:buClr>
              <a:buFont typeface="Calibri" panose="020F0502020204030204" pitchFamily="34" charset="0"/>
              <a:buChar char="!"/>
              <a:defRPr/>
            </a:pPr>
            <a:r>
              <a:rPr lang="lv-LV" sz="2400" dirty="0"/>
              <a:t>Ja </a:t>
            </a:r>
            <a:r>
              <a:rPr lang="lv-LV" sz="2400" dirty="0" smtClean="0"/>
              <a:t>saimniecības aramzemes </a:t>
            </a:r>
            <a:r>
              <a:rPr lang="lv-LV" sz="2400" dirty="0"/>
              <a:t>platība ir mazāka kā 10 ha, </a:t>
            </a:r>
            <a:r>
              <a:rPr lang="lv-LV" sz="2400" dirty="0" smtClean="0"/>
              <a:t>un audzē </a:t>
            </a:r>
            <a:r>
              <a:rPr lang="lv-LV" sz="2400" dirty="0"/>
              <a:t>vairākus </a:t>
            </a:r>
            <a:r>
              <a:rPr lang="lv-LV" sz="2400" dirty="0" err="1" smtClean="0"/>
              <a:t>atbalsttiesīgus</a:t>
            </a:r>
            <a:r>
              <a:rPr lang="lv-LV" sz="2400" dirty="0" smtClean="0"/>
              <a:t> </a:t>
            </a:r>
            <a:r>
              <a:rPr lang="lv-LV" sz="2400" dirty="0"/>
              <a:t>dārzeņus </a:t>
            </a:r>
            <a:r>
              <a:rPr lang="lv-LV" sz="2400" dirty="0" smtClean="0"/>
              <a:t>katru sugu platībā </a:t>
            </a:r>
            <a:r>
              <a:rPr lang="lv-LV" sz="2400" dirty="0"/>
              <a:t>mazākā </a:t>
            </a:r>
            <a:r>
              <a:rPr lang="lv-LV" sz="2400" dirty="0" smtClean="0"/>
              <a:t>nekā </a:t>
            </a:r>
            <a:r>
              <a:rPr lang="lv-LV" sz="2400" dirty="0"/>
              <a:t>0,3 – </a:t>
            </a:r>
            <a:r>
              <a:rPr lang="lv-LV" sz="2400" dirty="0" smtClean="0"/>
              <a:t>tad </a:t>
            </a:r>
            <a:r>
              <a:rPr lang="lv-LV" sz="2400" dirty="0"/>
              <a:t>var deklarēt ar šādu kultūraugu kodu un saņemt BSA: </a:t>
            </a:r>
          </a:p>
          <a:p>
            <a:pPr marL="540000" lvl="1" indent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None/>
              <a:defRPr/>
            </a:pPr>
            <a:r>
              <a:rPr lang="lv-LV" sz="3600" b="1" dirty="0">
                <a:solidFill>
                  <a:schemeClr val="accent1">
                    <a:lumMod val="50000"/>
                  </a:schemeClr>
                </a:solidFill>
              </a:rPr>
              <a:t>871</a:t>
            </a:r>
            <a:r>
              <a:rPr lang="lv-LV" sz="3200" dirty="0">
                <a:solidFill>
                  <a:srgbClr val="800000"/>
                </a:solidFill>
              </a:rPr>
              <a:t> </a:t>
            </a:r>
            <a:r>
              <a:rPr lang="lv-LV" sz="2400" dirty="0">
                <a:solidFill>
                  <a:schemeClr val="accent1">
                    <a:lumMod val="50000"/>
                  </a:schemeClr>
                </a:solidFill>
              </a:rPr>
              <a:t>Dārzeņi, ja vienlaidu platībā augošas </a:t>
            </a:r>
            <a:r>
              <a:rPr lang="lv-LV" sz="2400" dirty="0" smtClean="0">
                <a:solidFill>
                  <a:schemeClr val="accent1">
                    <a:lumMod val="50000"/>
                  </a:schemeClr>
                </a:solidFill>
              </a:rPr>
              <a:t>BSA </a:t>
            </a:r>
            <a:r>
              <a:rPr lang="lv-LV" sz="2400" dirty="0" err="1">
                <a:solidFill>
                  <a:schemeClr val="accent1">
                    <a:lumMod val="50000"/>
                  </a:schemeClr>
                </a:solidFill>
              </a:rPr>
              <a:t>atbalsttiesīgās</a:t>
            </a:r>
            <a:r>
              <a:rPr lang="lv-LV" sz="2400" dirty="0">
                <a:solidFill>
                  <a:schemeClr val="accent1">
                    <a:lumMod val="50000"/>
                  </a:schemeClr>
                </a:solidFill>
              </a:rPr>
              <a:t> dārzeņu kultūraugu sugas katra aizņem mazāk par 0,3 ha un kopējā saimniecības aramzemes platība nav lielāka par 10 </a:t>
            </a:r>
            <a:r>
              <a:rPr lang="lv-LV" sz="2400" dirty="0" smtClean="0">
                <a:solidFill>
                  <a:schemeClr val="accent1">
                    <a:lumMod val="50000"/>
                  </a:schemeClr>
                </a:solidFill>
              </a:rPr>
              <a:t>ha.</a:t>
            </a:r>
            <a:endParaRPr lang="lv-LV" sz="2400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18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32A9-C385-47DD-8D2A-1C08D3F57C0B}" type="slidenum">
              <a:rPr lang="lv-LV" altLang="lv-LV" smtClean="0"/>
              <a:pPr/>
              <a:t>24</a:t>
            </a:fld>
            <a:endParaRPr lang="lv-LV" altLang="lv-LV"/>
          </a:p>
        </p:txBody>
      </p:sp>
      <p:sp>
        <p:nvSpPr>
          <p:cNvPr id="9" name="Satura vietturis 2"/>
          <p:cNvSpPr txBox="1">
            <a:spLocks/>
          </p:cNvSpPr>
          <p:nvPr/>
        </p:nvSpPr>
        <p:spPr>
          <a:xfrm>
            <a:off x="503709" y="918742"/>
            <a:ext cx="7596683" cy="5390578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700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9465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B4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 eaLnBrk="1" hangingPunct="1">
              <a:spcBef>
                <a:spcPts val="550"/>
              </a:spcBef>
              <a:buClr>
                <a:schemeClr val="accent1"/>
              </a:buClr>
              <a:buNone/>
              <a:defRPr/>
            </a:pPr>
            <a:r>
              <a:rPr lang="lv-LV" sz="2400" b="1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Piešķirs par platību, ja:</a:t>
            </a:r>
            <a:endParaRPr lang="lv-LV" sz="2400" b="1" dirty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Tajā audzē - </a:t>
            </a:r>
            <a:r>
              <a:rPr lang="lv-LV" sz="2400" dirty="0"/>
              <a:t>vīnogas, </a:t>
            </a:r>
            <a:r>
              <a:rPr lang="lv-LV" sz="2400" dirty="0" smtClean="0"/>
              <a:t>ābeles, bumbieres, </a:t>
            </a:r>
            <a:r>
              <a:rPr lang="lv-LV" sz="2400" dirty="0"/>
              <a:t>krūmcidonijas, smiltsērkšķus, ķiršus, plūmes, dārza pīlādžus, zemenes, krūmmellenes, </a:t>
            </a:r>
            <a:r>
              <a:rPr lang="lv-LV" sz="2400" dirty="0" smtClean="0"/>
              <a:t>lielogu dzērvenes</a:t>
            </a:r>
            <a:r>
              <a:rPr lang="lv-LV" sz="2400" dirty="0"/>
              <a:t>, upenes, jāņogas, ērkšķogas, aronijas, avenes, kazenes</a:t>
            </a:r>
            <a:r>
              <a:rPr lang="lv-LV" sz="2400" dirty="0" smtClean="0"/>
              <a:t>;</a:t>
            </a:r>
          </a:p>
          <a:p>
            <a:pPr marL="539750" lvl="1" indent="-539750" algn="just" eaLnBrk="1" hangingPunct="1">
              <a:spcBef>
                <a:spcPts val="5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lv-LV" sz="2400" dirty="0"/>
              <a:t>Minimālā kopējā vienai vai vairāku lauka platība ir vismaz 1 </a:t>
            </a:r>
            <a:r>
              <a:rPr lang="lv-LV" sz="2400" dirty="0" smtClean="0"/>
              <a:t>ha un tā pieteikta VPM.</a:t>
            </a:r>
          </a:p>
          <a:p>
            <a:pPr marL="0" lvl="1" indent="0" algn="just" eaLnBrk="1" hangingPunct="1">
              <a:spcBef>
                <a:spcPts val="550"/>
              </a:spcBef>
              <a:buClr>
                <a:schemeClr val="accent1"/>
              </a:buClr>
              <a:buNone/>
              <a:defRPr/>
            </a:pPr>
            <a:endParaRPr lang="lv-LV" dirty="0" smtClean="0"/>
          </a:p>
          <a:p>
            <a:pPr marL="539750" lvl="1" indent="-539750" algn="just" eaLnBrk="1" hangingPunct="1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Calibri" panose="020F0502020204030204" pitchFamily="34" charset="0"/>
              <a:buChar char="!"/>
              <a:defRPr/>
            </a:pPr>
            <a:r>
              <a:rPr lang="lv-LV" sz="2400" dirty="0"/>
              <a:t>Ja </a:t>
            </a:r>
            <a:r>
              <a:rPr lang="lv-LV" sz="2400" dirty="0" smtClean="0"/>
              <a:t>audzē vairākas </a:t>
            </a:r>
            <a:r>
              <a:rPr lang="lv-LV" sz="2400" dirty="0" err="1" smtClean="0"/>
              <a:t>atbalsttiesīgas</a:t>
            </a:r>
            <a:r>
              <a:rPr lang="lv-LV" sz="2400" dirty="0" smtClean="0"/>
              <a:t> </a:t>
            </a:r>
            <a:r>
              <a:rPr lang="lv-LV" sz="2400" dirty="0"/>
              <a:t>augļu </a:t>
            </a:r>
            <a:r>
              <a:rPr lang="lv-LV" sz="2400" dirty="0" smtClean="0"/>
              <a:t>koku un ogulāju sugas katru platībā </a:t>
            </a:r>
            <a:r>
              <a:rPr lang="lv-LV" sz="2400" dirty="0"/>
              <a:t>mazākā </a:t>
            </a:r>
            <a:r>
              <a:rPr lang="lv-LV" sz="2400" dirty="0" smtClean="0"/>
              <a:t>nekā </a:t>
            </a:r>
            <a:r>
              <a:rPr lang="lv-LV" sz="2400" dirty="0"/>
              <a:t>0,3 </a:t>
            </a:r>
            <a:r>
              <a:rPr lang="lv-LV" sz="2400" dirty="0" smtClean="0"/>
              <a:t>ha – tad var deklarēt ar šādu kultūraugu kodu un saņemt BSA: </a:t>
            </a:r>
            <a:endParaRPr lang="lv-LV" sz="2400" dirty="0"/>
          </a:p>
          <a:p>
            <a:pPr marL="540000" lvl="1" indent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None/>
              <a:defRPr/>
            </a:pPr>
            <a:r>
              <a:rPr lang="lv-LV" sz="2400" b="1" dirty="0">
                <a:solidFill>
                  <a:schemeClr val="accent1">
                    <a:lumMod val="50000"/>
                  </a:schemeClr>
                </a:solidFill>
              </a:rPr>
              <a:t>950</a:t>
            </a:r>
            <a:r>
              <a:rPr lang="lv-LV" sz="2400" dirty="0">
                <a:solidFill>
                  <a:srgbClr val="800000"/>
                </a:solidFill>
              </a:rPr>
              <a:t> </a:t>
            </a:r>
            <a:r>
              <a:rPr lang="lv-LV" sz="2400" dirty="0">
                <a:solidFill>
                  <a:schemeClr val="accent1">
                    <a:lumMod val="50000"/>
                  </a:schemeClr>
                </a:solidFill>
              </a:rPr>
              <a:t>Augļu koki un ogulāji (izņemot zemenes), ja vienlaidus platībā augošas BSA </a:t>
            </a:r>
            <a:r>
              <a:rPr lang="lv-LV" sz="2400" dirty="0" err="1">
                <a:solidFill>
                  <a:schemeClr val="accent1">
                    <a:lumMod val="50000"/>
                  </a:schemeClr>
                </a:solidFill>
              </a:rPr>
              <a:t>atbalsttiesīgās</a:t>
            </a:r>
            <a:r>
              <a:rPr lang="lv-LV" sz="2400" dirty="0">
                <a:solidFill>
                  <a:schemeClr val="accent1">
                    <a:lumMod val="50000"/>
                  </a:schemeClr>
                </a:solidFill>
              </a:rPr>
              <a:t> augļu koku un ogulāju sugas katra aizņem mazāk par 0,3 ha. </a:t>
            </a:r>
            <a:endParaRPr lang="lv-LV" sz="2800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10" name="Virsraksts 1"/>
          <p:cNvSpPr txBox="1">
            <a:spLocks/>
          </p:cNvSpPr>
          <p:nvPr/>
        </p:nvSpPr>
        <p:spPr>
          <a:xfrm>
            <a:off x="143347" y="178916"/>
            <a:ext cx="8208884" cy="5857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lv-LV" sz="3200" b="1" spc="-100" dirty="0" smtClean="0">
                <a:solidFill>
                  <a:srgbClr val="92D050"/>
                </a:solidFill>
                <a:effectLst/>
                <a:latin typeface="+mn-lt"/>
              </a:rPr>
              <a:t>24. </a:t>
            </a:r>
            <a:r>
              <a:rPr lang="lv-LV" sz="3200" b="1" spc="-1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Saistītais atbalsts</a:t>
            </a:r>
            <a:r>
              <a:rPr lang="lv-LV" sz="3200" b="1" spc="-1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 par </a:t>
            </a:r>
            <a:r>
              <a:rPr lang="lv-LV" sz="3200" b="1" spc="-100" dirty="0" smtClean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augļiem un ogām</a:t>
            </a:r>
            <a:endParaRPr lang="lv-LV" sz="3000" b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94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32A9-C385-47DD-8D2A-1C08D3F57C0B}" type="slidenum">
              <a:rPr lang="lv-LV" altLang="lv-LV" smtClean="0"/>
              <a:pPr/>
              <a:t>25</a:t>
            </a:fld>
            <a:endParaRPr lang="lv-LV" altLang="lv-LV"/>
          </a:p>
        </p:txBody>
      </p:sp>
      <p:sp>
        <p:nvSpPr>
          <p:cNvPr id="3" name="Text Placeholder 1"/>
          <p:cNvSpPr txBox="1">
            <a:spLocks/>
          </p:cNvSpPr>
          <p:nvPr/>
        </p:nvSpPr>
        <p:spPr>
          <a:xfrm>
            <a:off x="251520" y="548680"/>
            <a:ext cx="8424936" cy="59766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lv-LV" sz="4400" b="1" dirty="0" smtClean="0">
                <a:solidFill>
                  <a:schemeClr val="accent5">
                    <a:lumMod val="50000"/>
                  </a:schemeClr>
                </a:solidFill>
              </a:rPr>
              <a:t>Paldies par uzmanību</a:t>
            </a:r>
            <a:r>
              <a:rPr lang="lv-LV" sz="4400" b="1" dirty="0" smtClean="0">
                <a:solidFill>
                  <a:srgbClr val="92D050"/>
                </a:solidFill>
              </a:rPr>
              <a:t>!</a:t>
            </a:r>
          </a:p>
          <a:p>
            <a:endParaRPr lang="lv-LV" sz="4400" b="1" dirty="0">
              <a:solidFill>
                <a:srgbClr val="92D050"/>
              </a:solidFill>
            </a:endParaRPr>
          </a:p>
          <a:p>
            <a:r>
              <a:rPr lang="lv-LV" sz="4400" b="1" dirty="0" smtClean="0">
                <a:solidFill>
                  <a:srgbClr val="92D050"/>
                </a:solidFill>
              </a:rPr>
              <a:t>Informācija ZM mājas lapā:</a:t>
            </a:r>
          </a:p>
          <a:p>
            <a:r>
              <a:rPr lang="en-GB" sz="1400" b="1" dirty="0">
                <a:solidFill>
                  <a:schemeClr val="tx1"/>
                </a:solidFill>
              </a:rPr>
              <a:t>https://www.zm.gov.lv/zemkopibas-ministrija/statiskas-lapas/tiesie-maksajumi-no-2015-gada?id=5378#jump</a:t>
            </a:r>
            <a:endParaRPr lang="en-GB" sz="1400" b="1" dirty="0" smtClean="0">
              <a:solidFill>
                <a:schemeClr val="tx1"/>
              </a:solidFill>
            </a:endParaRPr>
          </a:p>
          <a:p>
            <a:endParaRPr lang="lv-LV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20" y="420686"/>
            <a:ext cx="680680" cy="5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11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eskaņots">
  <a:themeElements>
    <a:clrScheme name="Pielāgots 4">
      <a:dk1>
        <a:srgbClr val="4A3521"/>
      </a:dk1>
      <a:lt1>
        <a:sysClr val="window" lastClr="FFFFFF"/>
      </a:lt1>
      <a:dk2>
        <a:srgbClr val="4A3521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Iestād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eskaņots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16638</TotalTime>
  <Words>2210</Words>
  <Application>Microsoft Office PowerPoint</Application>
  <PresentationFormat>On-screen Show (4:3)</PresentationFormat>
  <Paragraphs>536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Pieskaņots</vt:lpstr>
      <vt:lpstr>Brīvprātīgs saistītais atbalsts 2015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Tiešie maksājumi pēc 2014.gada</dc:title>
  <dc:creator>Zigmars Kikans</dc:creator>
  <cp:lastModifiedBy>Edgars Berzins</cp:lastModifiedBy>
  <cp:revision>1536</cp:revision>
  <cp:lastPrinted>2015-02-03T08:50:50Z</cp:lastPrinted>
  <dcterms:created xsi:type="dcterms:W3CDTF">2013-04-29T13:05:24Z</dcterms:created>
  <dcterms:modified xsi:type="dcterms:W3CDTF">2015-10-12T14:11:02Z</dcterms:modified>
</cp:coreProperties>
</file>